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3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89" r:id="rId2"/>
  </p:sldMasterIdLst>
  <p:notesMasterIdLst>
    <p:notesMasterId r:id="rId51"/>
  </p:notesMasterIdLst>
  <p:sldIdLst>
    <p:sldId id="294" r:id="rId3"/>
    <p:sldId id="295" r:id="rId4"/>
    <p:sldId id="296" r:id="rId5"/>
    <p:sldId id="297" r:id="rId6"/>
    <p:sldId id="298" r:id="rId7"/>
    <p:sldId id="299" r:id="rId8"/>
    <p:sldId id="316" r:id="rId9"/>
    <p:sldId id="300" r:id="rId10"/>
    <p:sldId id="301" r:id="rId11"/>
    <p:sldId id="302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9" r:id="rId24"/>
    <p:sldId id="317" r:id="rId25"/>
    <p:sldId id="318" r:id="rId26"/>
    <p:sldId id="272" r:id="rId27"/>
    <p:sldId id="271" r:id="rId28"/>
    <p:sldId id="273" r:id="rId29"/>
    <p:sldId id="278" r:id="rId30"/>
    <p:sldId id="279" r:id="rId31"/>
    <p:sldId id="280" r:id="rId32"/>
    <p:sldId id="320" r:id="rId33"/>
    <p:sldId id="288" r:id="rId34"/>
    <p:sldId id="289" r:id="rId35"/>
    <p:sldId id="259" r:id="rId36"/>
    <p:sldId id="262" r:id="rId37"/>
    <p:sldId id="261" r:id="rId38"/>
    <p:sldId id="283" r:id="rId39"/>
    <p:sldId id="321" r:id="rId40"/>
    <p:sldId id="263" r:id="rId41"/>
    <p:sldId id="284" r:id="rId42"/>
    <p:sldId id="285" r:id="rId43"/>
    <p:sldId id="286" r:id="rId44"/>
    <p:sldId id="291" r:id="rId45"/>
    <p:sldId id="290" r:id="rId46"/>
    <p:sldId id="292" r:id="rId47"/>
    <p:sldId id="266" r:id="rId48"/>
    <p:sldId id="293" r:id="rId49"/>
    <p:sldId id="267" r:id="rId50"/>
  </p:sldIdLst>
  <p:sldSz cx="12192000" cy="6858000"/>
  <p:notesSz cx="6858000" cy="9144000"/>
  <p:embeddedFontLst>
    <p:embeddedFont>
      <p:font typeface="微軟正黑體" panose="020B0604030504040204" pitchFamily="34" charset="-120"/>
      <p:regular r:id="rId52"/>
      <p:bold r:id="rId53"/>
    </p:embeddedFont>
    <p:embeddedFont>
      <p:font typeface="細明體" panose="02020509000000000000" pitchFamily="49" charset="-120"/>
      <p:regular r:id="rId54"/>
    </p:embeddedFont>
    <p:embeddedFont>
      <p:font typeface="微軟正黑體" panose="020B0604030504040204" pitchFamily="34" charset="-120"/>
      <p:regular r:id="rId52"/>
      <p:bold r:id="rId53"/>
    </p:embeddedFont>
    <p:embeddedFont>
      <p:font typeface="Tahoma" panose="020B0604030504040204" pitchFamily="34" charset="0"/>
      <p:regular r:id="rId55"/>
      <p:bold r:id="rId56"/>
    </p:embeddedFont>
    <p:embeddedFont>
      <p:font typeface="Microsoft YaHei" panose="020B0503020204020204" pitchFamily="34" charset="-122"/>
      <p:regular r:id="rId57"/>
      <p:bold r:id="rId58"/>
    </p:embeddedFont>
    <p:embeddedFont>
      <p:font typeface="PMingLiu" panose="02020500000000000000" pitchFamily="18" charset="-120"/>
      <p:regular r:id="rId59"/>
    </p:embeddedFont>
    <p:embeddedFont>
      <p:font typeface="Montserrat" panose="02020500000000000000" charset="0"/>
      <p:regular r:id="rId60"/>
      <p:bold r:id="rId61"/>
      <p:italic r:id="rId62"/>
      <p:boldItalic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8" roundtripDataSignature="AMtx7mgO4B5H+F3/qJ4YX1bYwKg8MK+8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A5BF68-EFA6-4D7C-AFAC-43D200BF11CF}">
  <a:tblStyle styleId="{FFA5BF68-EFA6-4D7C-AFAC-43D200BF11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24" autoAdjust="0"/>
  </p:normalViewPr>
  <p:slideViewPr>
    <p:cSldViewPr snapToGrid="0">
      <p:cViewPr varScale="1">
        <p:scale>
          <a:sx n="57" d="100"/>
          <a:sy n="57" d="100"/>
        </p:scale>
        <p:origin x="9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customschemas.google.com/relationships/presentationmetadata" Target="meta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___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___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820-42F8-9D2E-EE871290552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820-42F8-9D2E-EE8712905529}"/>
              </c:ext>
            </c:extLst>
          </c:dPt>
          <c:dLbls>
            <c:dLbl>
              <c:idx val="0"/>
              <c:layout>
                <c:manualLayout>
                  <c:x val="2.0294933155566117E-2"/>
                  <c:y val="-4.775618906053688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504804870716335"/>
                      <c:h val="0.4972262037479428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820-42F8-9D2E-EE871290552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細項成本!$F$6:$F$7</c:f>
              <c:strCache>
                <c:ptCount val="2"/>
                <c:pt idx="0">
                  <c:v>綠色屬性</c:v>
                </c:pt>
                <c:pt idx="1">
                  <c:v>非綠色屬性</c:v>
                </c:pt>
              </c:strCache>
            </c:strRef>
          </c:cat>
          <c:val>
            <c:numRef>
              <c:f>細項成本!$G$6:$G$7</c:f>
              <c:numCache>
                <c:formatCode>_(* #,##0_);_(* \(\ #,##0\ \);_(* "-"??_);_(\ @_ \)</c:formatCode>
                <c:ptCount val="2"/>
                <c:pt idx="0">
                  <c:v>13286.929651</c:v>
                </c:pt>
                <c:pt idx="1">
                  <c:v>92488.239093000011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20-42F8-9D2E-EE8712905529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1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spPr>
            <a:solidFill>
              <a:srgbClr val="FFC000"/>
            </a:solidFill>
          </c:spPr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391-4F35-8592-F7613D5DACE0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391-4F35-8592-F7613D5DACE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細項成本!$F$23:$F$24</c:f>
              <c:strCache>
                <c:ptCount val="2"/>
                <c:pt idx="0">
                  <c:v>綠色屬性</c:v>
                </c:pt>
                <c:pt idx="1">
                  <c:v>非綠色屬性</c:v>
                </c:pt>
              </c:strCache>
            </c:strRef>
          </c:cat>
          <c:val>
            <c:numRef>
              <c:f>細項成本!$G$23:$G$24</c:f>
              <c:numCache>
                <c:formatCode>_(* #,##0_);_(* \(\ #,##0\ \);_(* "-"??_);_(\ @_ \)</c:formatCode>
                <c:ptCount val="2"/>
                <c:pt idx="0">
                  <c:v>113945.011153</c:v>
                </c:pt>
                <c:pt idx="1">
                  <c:v>11157.820082999984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391-4F35-8592-F7613D5DACE0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1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0B-4D4B-BB61-36728D328AB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0B-4D4B-BB61-36728D328AB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細項成本!$F$34:$F$35</c:f>
              <c:strCache>
                <c:ptCount val="2"/>
                <c:pt idx="0">
                  <c:v>業務部</c:v>
                </c:pt>
                <c:pt idx="1">
                  <c:v>設計部</c:v>
                </c:pt>
              </c:strCache>
            </c:strRef>
          </c:cat>
          <c:val>
            <c:numRef>
              <c:f>細項成本!$G$34:$G$35</c:f>
              <c:numCache>
                <c:formatCode>_(* #,##0_);_(* \(\ #,##0\ \);_(* "-"??_);_(\ @_ \)</c:formatCode>
                <c:ptCount val="2"/>
                <c:pt idx="0">
                  <c:v>13286.929651</c:v>
                </c:pt>
                <c:pt idx="1">
                  <c:v>113945.011153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0B-4D4B-BB61-36728D328AB3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1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42-4037-97AB-64E7495199D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42-4037-97AB-64E7495199D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42-4037-97AB-64E7495199D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642-4037-97AB-64E7495199DD}"/>
              </c:ext>
            </c:extLst>
          </c:dPt>
          <c:dLbls>
            <c:dLbl>
              <c:idx val="0"/>
              <c:layout>
                <c:manualLayout>
                  <c:x val="-0.30441429809726439"/>
                  <c:y val="-2.2818545445397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642-4037-97AB-64E7495199DD}"/>
                </c:ext>
              </c:extLst>
            </c:dLbl>
            <c:dLbl>
              <c:idx val="3"/>
              <c:layout>
                <c:manualLayout>
                  <c:x val="-6.1417565298564007E-2"/>
                  <c:y val="0.1414082664587054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642-4037-97AB-64E7495199D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'[3_9作業模組_report result.xlsx]細項成本'!$O$7:$O$10</c:f>
              <c:strCache>
                <c:ptCount val="4"/>
                <c:pt idx="0">
                  <c:v>優先次序1</c:v>
                </c:pt>
                <c:pt idx="1">
                  <c:v>優先次序2</c:v>
                </c:pt>
                <c:pt idx="2">
                  <c:v>優先次序3</c:v>
                </c:pt>
                <c:pt idx="3">
                  <c:v>優先次序4</c:v>
                </c:pt>
              </c:strCache>
            </c:strRef>
          </c:cat>
          <c:val>
            <c:numRef>
              <c:f>'[3_9作業模組_report result.xlsx]細項成本'!$P$7:$P$10</c:f>
              <c:numCache>
                <c:formatCode>_(* #,##0_);_(* \(\ #,##0\ \);_(* "-"??_);_(\ @_ \)</c:formatCode>
                <c:ptCount val="4"/>
                <c:pt idx="0">
                  <c:v>2104.0268639999999</c:v>
                </c:pt>
                <c:pt idx="1">
                  <c:v>20258.909578999999</c:v>
                </c:pt>
                <c:pt idx="2">
                  <c:v>52999.480347000004</c:v>
                </c:pt>
                <c:pt idx="3">
                  <c:v>30412.751954000007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642-4037-97AB-64E7495199D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869-4DFE-AAB5-0137CA790DA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869-4DFE-AAB5-0137CA790DA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869-4DFE-AAB5-0137CA790DA4}"/>
              </c:ext>
            </c:extLst>
          </c:dPt>
          <c:dLbls>
            <c:dLbl>
              <c:idx val="0"/>
              <c:layout>
                <c:manualLayout>
                  <c:x val="9.5666662481773301E-2"/>
                  <c:y val="2.090753404361147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255554100806906"/>
                      <c:h val="0.267616435758226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869-4DFE-AAB5-0137CA790D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'[3_9作業模組_report result.xlsx]細項成本'!$O$28:$O$30</c:f>
              <c:strCache>
                <c:ptCount val="3"/>
                <c:pt idx="0">
                  <c:v>優先次序1</c:v>
                </c:pt>
                <c:pt idx="1">
                  <c:v>優先次序4</c:v>
                </c:pt>
                <c:pt idx="2">
                  <c:v>非優先改善</c:v>
                </c:pt>
              </c:strCache>
            </c:strRef>
          </c:cat>
          <c:val>
            <c:numRef>
              <c:f>'[3_9作業模組_report result.xlsx]細項成本'!$P$28:$P$30</c:f>
              <c:numCache>
                <c:formatCode>_(* #,##0_);_(* \(\ #,##0\ \);_(* "-"??_);_(\ @_ \)</c:formatCode>
                <c:ptCount val="3"/>
                <c:pt idx="0">
                  <c:v>6846.8441409999996</c:v>
                </c:pt>
                <c:pt idx="1">
                  <c:v>44340.500776000001</c:v>
                </c:pt>
                <c:pt idx="2">
                  <c:v>73915.486318999989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869-4DFE-AAB5-0137CA790DA4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7442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1791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9297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47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6334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5826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8067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2" name="Google Shape;36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3266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2a6bfaa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g132a6bfaa1e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設計作業中心</a:t>
            </a:r>
            <a:endParaRPr/>
          </a:p>
        </p:txBody>
      </p:sp>
      <p:sp>
        <p:nvSpPr>
          <p:cNvPr id="372" name="Google Shape;372;g132a6bfaa1e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4834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2a6bfaa1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132a6bfaa1e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設計作業中心</a:t>
            </a:r>
            <a:endParaRPr/>
          </a:p>
        </p:txBody>
      </p:sp>
      <p:sp>
        <p:nvSpPr>
          <p:cNvPr id="386" name="Google Shape;386;g132a6bfaa1e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7480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2a6bfaa1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132a6bfaa1e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32a6bfaa1e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4635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40" name="Google Shape;140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41" name="Google Shape;14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9035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2a6bfaa1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g132a6bfaa1e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5" name="Google Shape;415;g132a6bfaa1e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528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32a6bfaa1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g132a6bfaa1e_0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132a6bfaa1e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5976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8675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橘色最多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最優先改善 接著看綠色最多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綠色設計提案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主要針對專案 不是客戶 因此</a:t>
            </a:r>
            <a:r>
              <a:rPr lang="en-US" altLang="zh-TW" dirty="0" smtClean="0"/>
              <a:t>AC005</a:t>
            </a:r>
            <a:r>
              <a:rPr lang="zh-TW" altLang="en-US" dirty="0" smtClean="0"/>
              <a:t>理應不算</a:t>
            </a:r>
            <a:endParaRPr dirty="0"/>
          </a:p>
        </p:txBody>
      </p:sp>
      <p:sp>
        <p:nvSpPr>
          <p:cNvPr id="171" name="Google Shape;17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5607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橘色最多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最優先改善 接著看綠色最多</a:t>
            </a:r>
            <a:endParaRPr dirty="0"/>
          </a:p>
        </p:txBody>
      </p:sp>
      <p:sp>
        <p:nvSpPr>
          <p:cNvPr id="171" name="Google Shape;17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2373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9302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1949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 smtClean="0"/>
          </a:p>
        </p:txBody>
      </p:sp>
      <p:sp>
        <p:nvSpPr>
          <p:cNvPr id="171" name="Google Shape;17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7154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23332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業務部</a:t>
            </a:r>
            <a:endParaRPr dirty="0"/>
          </a:p>
        </p:txBody>
      </p:sp>
      <p:sp>
        <p:nvSpPr>
          <p:cNvPr id="171" name="Google Shape;17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616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34090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8697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05296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15031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3535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8bfa2451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128bfa24511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設計作業中心</a:t>
            </a:r>
            <a:endParaRPr/>
          </a:p>
        </p:txBody>
      </p:sp>
      <p:sp>
        <p:nvSpPr>
          <p:cNvPr id="206" name="Google Shape;206;g128bfa24511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bfa245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28bfa2451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咖央客訂鐵椅：咖央是從無到有重新設計，並非南美與</a:t>
            </a:r>
            <a:r>
              <a:rPr lang="en-US" altLang="zh-TW" dirty="0" err="1" smtClean="0"/>
              <a:t>Cafein</a:t>
            </a:r>
            <a:r>
              <a:rPr lang="zh-TW" altLang="en-US" dirty="0" smtClean="0"/>
              <a:t>的客戶有提供外型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因此成本在初期設計一定會較高，勢必須調整單價</a:t>
            </a:r>
            <a:r>
              <a:rPr lang="en-US" altLang="zh-TW" dirty="0" smtClean="0"/>
              <a:t>(</a:t>
            </a:r>
            <a:r>
              <a:rPr lang="zh-TW" altLang="en-US" dirty="0" smtClean="0"/>
              <a:t>不能跟</a:t>
            </a:r>
            <a:r>
              <a:rPr lang="en-US" altLang="zh-TW" dirty="0" err="1" smtClean="0"/>
              <a:t>Cafein</a:t>
            </a:r>
            <a:r>
              <a:rPr lang="zh-TW" altLang="en-US" dirty="0" smtClean="0"/>
              <a:t>、南美有相似單價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，於長期合作後，若可降低成本，再給予顧客忠誠度優惠</a:t>
            </a:r>
            <a:endParaRPr dirty="0"/>
          </a:p>
        </p:txBody>
      </p:sp>
      <p:sp>
        <p:nvSpPr>
          <p:cNvPr id="188" name="Google Shape;188;g128bfa2451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bfa245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28bfa2451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g128bfa2451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9899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8bfa2451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128bfa24511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" name="Google Shape;206;g128bfa24511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16290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8bfa2451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128bfa24511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因咖央預防成本很高，後續製造費用理應降低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成本改善空間較少，應從調整報價著手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調降成本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三專案除以</a:t>
            </a:r>
            <a:r>
              <a:rPr lang="en-US" altLang="zh-TW" dirty="0" smtClean="0"/>
              <a:t>3</a:t>
            </a:r>
            <a:endParaRPr dirty="0"/>
          </a:p>
        </p:txBody>
      </p:sp>
      <p:sp>
        <p:nvSpPr>
          <p:cNvPr id="222" name="Google Shape;222;g128bfa24511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24348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8bfa2451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128bfa24511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模組化產品搭配微調售價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正常的兩個模組成本除以</a:t>
            </a:r>
            <a:r>
              <a:rPr lang="en-US" altLang="zh-TW" dirty="0" smtClean="0"/>
              <a:t>2</a:t>
            </a:r>
            <a:endParaRPr dirty="0"/>
          </a:p>
        </p:txBody>
      </p:sp>
      <p:sp>
        <p:nvSpPr>
          <p:cNvPr id="222" name="Google Shape;222;g128bfa24511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01270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8bfa2451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128bfa24511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設計作業</a:t>
            </a:r>
            <a:r>
              <a:rPr lang="zh-TW" dirty="0" smtClean="0"/>
              <a:t>中心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三者除以</a:t>
            </a:r>
            <a:r>
              <a:rPr lang="en-US" altLang="zh-TW" dirty="0" smtClean="0"/>
              <a:t>3</a:t>
            </a:r>
            <a:endParaRPr dirty="0"/>
          </a:p>
        </p:txBody>
      </p:sp>
      <p:sp>
        <p:nvSpPr>
          <p:cNvPr id="222" name="Google Shape;222;g128bfa24511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23454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8bfa2451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128bfa24511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g128bfa24511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2913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8bfa2451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128bfa24511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以</a:t>
            </a:r>
            <a:r>
              <a:rPr lang="en-US" altLang="zh-TW" dirty="0" smtClean="0"/>
              <a:t>p19</a:t>
            </a:r>
            <a:r>
              <a:rPr lang="zh-TW" altLang="en-US" dirty="0" smtClean="0"/>
              <a:t>、</a:t>
            </a:r>
            <a:r>
              <a:rPr lang="en-US" altLang="zh-TW" dirty="0" smtClean="0"/>
              <a:t>p20</a:t>
            </a:r>
            <a:r>
              <a:rPr lang="zh-TW" altLang="en-US" dirty="0" smtClean="0"/>
              <a:t>調整之成本之方法，按比例調整實際作業時間</a:t>
            </a:r>
            <a:endParaRPr dirty="0"/>
          </a:p>
        </p:txBody>
      </p:sp>
      <p:sp>
        <p:nvSpPr>
          <p:cNvPr id="222" name="Google Shape;222;g128bfa24511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50783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8bfa2451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128bfa24511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 smtClean="0"/>
              <a:t>以</a:t>
            </a:r>
            <a:r>
              <a:rPr lang="en-US" altLang="zh-TW" dirty="0" smtClean="0"/>
              <a:t>p19</a:t>
            </a:r>
            <a:r>
              <a:rPr lang="zh-TW" altLang="en-US" dirty="0" smtClean="0"/>
              <a:t>、</a:t>
            </a:r>
            <a:r>
              <a:rPr lang="en-US" altLang="zh-TW" dirty="0" smtClean="0"/>
              <a:t>p20</a:t>
            </a:r>
            <a:r>
              <a:rPr lang="zh-TW" altLang="en-US" dirty="0" smtClean="0"/>
              <a:t>調整之成本之方法，按比例調整實際作業時間</a:t>
            </a:r>
          </a:p>
        </p:txBody>
      </p:sp>
      <p:sp>
        <p:nvSpPr>
          <p:cNvPr id="222" name="Google Shape;222;g128bfa24511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7378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8bfa2451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128bfa24511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以</a:t>
            </a:r>
            <a:r>
              <a:rPr lang="en-US" altLang="zh-TW" dirty="0" smtClean="0"/>
              <a:t>p38</a:t>
            </a:r>
            <a:r>
              <a:rPr lang="zh-TW" altLang="en-US" dirty="0" smtClean="0"/>
              <a:t>、</a:t>
            </a:r>
            <a:r>
              <a:rPr lang="en-US" altLang="zh-TW" dirty="0" smtClean="0"/>
              <a:t>p39</a:t>
            </a:r>
            <a:r>
              <a:rPr lang="zh-TW" altLang="en-US" dirty="0" smtClean="0"/>
              <a:t>調整之成本之方法，按比例調整實際作業時間</a:t>
            </a:r>
            <a:endParaRPr dirty="0"/>
          </a:p>
        </p:txBody>
      </p:sp>
      <p:sp>
        <p:nvSpPr>
          <p:cNvPr id="222" name="Google Shape;222;g128bfa24511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805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8bfa2451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128bfa24511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g128bfa24511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84894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7900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5499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264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（與幸中總部共用）</a:t>
            </a:r>
            <a:endParaRPr/>
          </a:p>
        </p:txBody>
      </p:sp>
      <p:sp>
        <p:nvSpPr>
          <p:cNvPr id="203" name="Google Shape;20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3286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設計作業中心</a:t>
            </a:r>
            <a:endParaRPr/>
          </a:p>
        </p:txBody>
      </p:sp>
      <p:sp>
        <p:nvSpPr>
          <p:cNvPr id="234" name="Google Shape;23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1157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_Title Page">
  <p:cSld name="54_Title Pag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>
            <a:spLocks noGrp="1"/>
          </p:cNvSpPr>
          <p:nvPr>
            <p:ph type="pic" idx="2"/>
          </p:nvPr>
        </p:nvSpPr>
        <p:spPr>
          <a:xfrm>
            <a:off x="6774059" y="0"/>
            <a:ext cx="5417941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Title Page">
  <p:cSld name="55_Title Pag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4"/>
          <p:cNvSpPr>
            <a:spLocks noGrp="1"/>
          </p:cNvSpPr>
          <p:nvPr>
            <p:ph type="pic" idx="2"/>
          </p:nvPr>
        </p:nvSpPr>
        <p:spPr>
          <a:xfrm>
            <a:off x="7181850" y="947005"/>
            <a:ext cx="3657600" cy="496398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1_Title Page">
  <p:cSld name="71_Title Pag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5"/>
          <p:cNvSpPr>
            <a:spLocks noGrp="1"/>
          </p:cNvSpPr>
          <p:nvPr>
            <p:ph type="pic" idx="2"/>
          </p:nvPr>
        </p:nvSpPr>
        <p:spPr>
          <a:xfrm>
            <a:off x="6556048" y="1007268"/>
            <a:ext cx="4248150" cy="42481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_Title Page">
  <p:cSld name="56_Title Pag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6"/>
          <p:cNvSpPr>
            <a:spLocks noGrp="1"/>
          </p:cNvSpPr>
          <p:nvPr>
            <p:ph type="pic" idx="2"/>
          </p:nvPr>
        </p:nvSpPr>
        <p:spPr>
          <a:xfrm>
            <a:off x="4848225" y="3562350"/>
            <a:ext cx="2495550" cy="24955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Page">
  <p:cSld name="3_Title Pag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7"/>
          <p:cNvSpPr/>
          <p:nvPr/>
        </p:nvSpPr>
        <p:spPr>
          <a:xfrm>
            <a:off x="858982" y="845126"/>
            <a:ext cx="11333017" cy="6012874"/>
          </a:xfrm>
          <a:prstGeom prst="rect">
            <a:avLst/>
          </a:prstGeom>
          <a:solidFill>
            <a:srgbClr val="D8D8D8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39;p47"/>
          <p:cNvSpPr>
            <a:spLocks noGrp="1"/>
          </p:cNvSpPr>
          <p:nvPr>
            <p:ph type="pic" idx="2"/>
          </p:nvPr>
        </p:nvSpPr>
        <p:spPr>
          <a:xfrm>
            <a:off x="0" y="2997756"/>
            <a:ext cx="11333017" cy="603023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8_Title Page">
  <p:cSld name="58_Title Pag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8"/>
          <p:cNvSpPr>
            <a:spLocks noGrp="1"/>
          </p:cNvSpPr>
          <p:nvPr>
            <p:ph type="pic" idx="2"/>
          </p:nvPr>
        </p:nvSpPr>
        <p:spPr>
          <a:xfrm>
            <a:off x="725995" y="2700997"/>
            <a:ext cx="2531853" cy="2400658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48"/>
          <p:cNvSpPr>
            <a:spLocks noGrp="1"/>
          </p:cNvSpPr>
          <p:nvPr>
            <p:ph type="pic" idx="3"/>
          </p:nvPr>
        </p:nvSpPr>
        <p:spPr>
          <a:xfrm>
            <a:off x="4482566" y="2700997"/>
            <a:ext cx="2531853" cy="2400658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48"/>
          <p:cNvSpPr>
            <a:spLocks noGrp="1"/>
          </p:cNvSpPr>
          <p:nvPr>
            <p:ph type="pic" idx="4"/>
          </p:nvPr>
        </p:nvSpPr>
        <p:spPr>
          <a:xfrm>
            <a:off x="8239138" y="2700997"/>
            <a:ext cx="2531853" cy="240065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Page">
  <p:cSld name="4_Title Pag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9"/>
          <p:cNvSpPr>
            <a:spLocks noGrp="1"/>
          </p:cNvSpPr>
          <p:nvPr>
            <p:ph type="pic" idx="2"/>
          </p:nvPr>
        </p:nvSpPr>
        <p:spPr>
          <a:xfrm>
            <a:off x="0" y="0"/>
            <a:ext cx="4438650" cy="474345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49"/>
          <p:cNvSpPr>
            <a:spLocks noGrp="1"/>
          </p:cNvSpPr>
          <p:nvPr>
            <p:ph type="pic" idx="3"/>
          </p:nvPr>
        </p:nvSpPr>
        <p:spPr>
          <a:xfrm>
            <a:off x="4724714" y="2114550"/>
            <a:ext cx="3144670" cy="47434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8_Title Page">
  <p:cSld name="68_Title Pag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0"/>
          <p:cNvSpPr>
            <a:spLocks noGrp="1"/>
          </p:cNvSpPr>
          <p:nvPr>
            <p:ph type="pic" idx="2"/>
          </p:nvPr>
        </p:nvSpPr>
        <p:spPr>
          <a:xfrm>
            <a:off x="2951330" y="856342"/>
            <a:ext cx="2770597" cy="600165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Title Page">
  <p:cSld name="57_Title P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1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Title Page">
  <p:cSld name="59_Title Pag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2"/>
          <p:cNvSpPr>
            <a:spLocks noGrp="1"/>
          </p:cNvSpPr>
          <p:nvPr>
            <p:ph type="pic" idx="2"/>
          </p:nvPr>
        </p:nvSpPr>
        <p:spPr>
          <a:xfrm>
            <a:off x="0" y="0"/>
            <a:ext cx="3054093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Full Image without Header &amp; Footer">
  <p:cSld name="3_Full Image without Header &amp; Foot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3"/>
          <p:cNvSpPr/>
          <p:nvPr/>
        </p:nvSpPr>
        <p:spPr>
          <a:xfrm>
            <a:off x="858982" y="845126"/>
            <a:ext cx="11333017" cy="6012874"/>
          </a:xfrm>
          <a:prstGeom prst="rect">
            <a:avLst/>
          </a:prstGeom>
          <a:solidFill>
            <a:srgbClr val="D8D8D8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53"/>
          <p:cNvSpPr>
            <a:spLocks noGrp="1"/>
          </p:cNvSpPr>
          <p:nvPr>
            <p:ph type="pic" idx="2"/>
          </p:nvPr>
        </p:nvSpPr>
        <p:spPr>
          <a:xfrm>
            <a:off x="858982" y="845126"/>
            <a:ext cx="11333017" cy="603023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Page">
  <p:cSld name="11_Title Pag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2"/>
          <p:cNvSpPr>
            <a:spLocks noGrp="1"/>
          </p:cNvSpPr>
          <p:nvPr>
            <p:ph type="pic" idx="2"/>
          </p:nvPr>
        </p:nvSpPr>
        <p:spPr>
          <a:xfrm>
            <a:off x="4095750" y="0"/>
            <a:ext cx="809625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9_Title Page">
  <p:cSld name="69_Title Pag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4"/>
          <p:cNvSpPr>
            <a:spLocks noGrp="1"/>
          </p:cNvSpPr>
          <p:nvPr>
            <p:ph type="pic" idx="2"/>
          </p:nvPr>
        </p:nvSpPr>
        <p:spPr>
          <a:xfrm>
            <a:off x="1396836" y="1206152"/>
            <a:ext cx="2193151" cy="2207382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54"/>
          <p:cNvSpPr>
            <a:spLocks noGrp="1"/>
          </p:cNvSpPr>
          <p:nvPr>
            <p:ph type="pic" idx="3"/>
          </p:nvPr>
        </p:nvSpPr>
        <p:spPr>
          <a:xfrm>
            <a:off x="3805863" y="1206152"/>
            <a:ext cx="2193151" cy="2207382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54"/>
          <p:cNvSpPr>
            <a:spLocks noGrp="1"/>
          </p:cNvSpPr>
          <p:nvPr>
            <p:ph type="pic" idx="4"/>
          </p:nvPr>
        </p:nvSpPr>
        <p:spPr>
          <a:xfrm>
            <a:off x="3805862" y="3614054"/>
            <a:ext cx="2193151" cy="2207382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54"/>
          <p:cNvSpPr>
            <a:spLocks noGrp="1"/>
          </p:cNvSpPr>
          <p:nvPr>
            <p:ph type="pic" idx="5"/>
          </p:nvPr>
        </p:nvSpPr>
        <p:spPr>
          <a:xfrm>
            <a:off x="1396836" y="3614054"/>
            <a:ext cx="2193151" cy="220738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 with Footer &amp; Header">
  <p:cSld name="5_Blank with Footer &amp; 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5"/>
          <p:cNvSpPr>
            <a:spLocks noGrp="1"/>
          </p:cNvSpPr>
          <p:nvPr>
            <p:ph type="pic" idx="2"/>
          </p:nvPr>
        </p:nvSpPr>
        <p:spPr>
          <a:xfrm>
            <a:off x="7932989" y="1822972"/>
            <a:ext cx="3427739" cy="442542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0_Title Page">
  <p:cSld name="60_Title Pag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6"/>
          <p:cNvSpPr>
            <a:spLocks noGrp="1"/>
          </p:cNvSpPr>
          <p:nvPr>
            <p:ph type="pic" idx="2"/>
          </p:nvPr>
        </p:nvSpPr>
        <p:spPr>
          <a:xfrm>
            <a:off x="775853" y="585408"/>
            <a:ext cx="3477491" cy="3215378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56"/>
          <p:cNvSpPr>
            <a:spLocks noGrp="1"/>
          </p:cNvSpPr>
          <p:nvPr>
            <p:ph type="pic" idx="3"/>
          </p:nvPr>
        </p:nvSpPr>
        <p:spPr>
          <a:xfrm>
            <a:off x="7938656" y="3074586"/>
            <a:ext cx="3477491" cy="321537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Full Image without Header &amp; Footer">
  <p:cSld name="4_Full Image without Header &amp; Foot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7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687536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ull Image without Header &amp; Footer">
  <p:cSld name="1_Full Image without Header &amp; Foot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8"/>
          <p:cNvSpPr/>
          <p:nvPr/>
        </p:nvSpPr>
        <p:spPr>
          <a:xfrm>
            <a:off x="858982" y="845126"/>
            <a:ext cx="11333017" cy="6012874"/>
          </a:xfrm>
          <a:prstGeom prst="rect">
            <a:avLst/>
          </a:prstGeom>
          <a:solidFill>
            <a:srgbClr val="D8D8D8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58"/>
          <p:cNvSpPr>
            <a:spLocks noGrp="1"/>
          </p:cNvSpPr>
          <p:nvPr>
            <p:ph type="pic" idx="2"/>
          </p:nvPr>
        </p:nvSpPr>
        <p:spPr>
          <a:xfrm>
            <a:off x="858982" y="845126"/>
            <a:ext cx="11333017" cy="603023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Title Page">
  <p:cSld name="61_Title Pag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9"/>
          <p:cNvSpPr>
            <a:spLocks noGrp="1"/>
          </p:cNvSpPr>
          <p:nvPr>
            <p:ph type="pic" idx="2"/>
          </p:nvPr>
        </p:nvSpPr>
        <p:spPr>
          <a:xfrm>
            <a:off x="1091296" y="3418194"/>
            <a:ext cx="2902857" cy="3439806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59"/>
          <p:cNvSpPr>
            <a:spLocks noGrp="1"/>
          </p:cNvSpPr>
          <p:nvPr>
            <p:ph type="pic" idx="3"/>
          </p:nvPr>
        </p:nvSpPr>
        <p:spPr>
          <a:xfrm>
            <a:off x="5152964" y="514350"/>
            <a:ext cx="2303553" cy="2903844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59"/>
          <p:cNvSpPr>
            <a:spLocks noGrp="1"/>
          </p:cNvSpPr>
          <p:nvPr>
            <p:ph type="pic" idx="4"/>
          </p:nvPr>
        </p:nvSpPr>
        <p:spPr>
          <a:xfrm>
            <a:off x="8633451" y="1765840"/>
            <a:ext cx="2394757" cy="31804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3_Title Page">
  <p:cSld name="63_Title Pag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0"/>
          <p:cNvSpPr>
            <a:spLocks noGrp="1"/>
          </p:cNvSpPr>
          <p:nvPr>
            <p:ph type="pic" idx="2"/>
          </p:nvPr>
        </p:nvSpPr>
        <p:spPr>
          <a:xfrm>
            <a:off x="1329543" y="514350"/>
            <a:ext cx="2537607" cy="39624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60"/>
          <p:cNvSpPr>
            <a:spLocks noGrp="1"/>
          </p:cNvSpPr>
          <p:nvPr>
            <p:ph type="pic" idx="3"/>
          </p:nvPr>
        </p:nvSpPr>
        <p:spPr>
          <a:xfrm>
            <a:off x="4091793" y="514350"/>
            <a:ext cx="2537607" cy="39624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60"/>
          <p:cNvSpPr>
            <a:spLocks noGrp="1"/>
          </p:cNvSpPr>
          <p:nvPr>
            <p:ph type="pic" idx="4"/>
          </p:nvPr>
        </p:nvSpPr>
        <p:spPr>
          <a:xfrm>
            <a:off x="1329542" y="4667250"/>
            <a:ext cx="2537607" cy="16764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60"/>
          <p:cNvSpPr>
            <a:spLocks noGrp="1"/>
          </p:cNvSpPr>
          <p:nvPr>
            <p:ph type="pic" idx="5"/>
          </p:nvPr>
        </p:nvSpPr>
        <p:spPr>
          <a:xfrm>
            <a:off x="4091793" y="4667250"/>
            <a:ext cx="2537607" cy="167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4_Title Page">
  <p:cSld name="64_Title Pag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1"/>
          <p:cNvSpPr>
            <a:spLocks noGrp="1"/>
          </p:cNvSpPr>
          <p:nvPr>
            <p:ph type="pic" idx="2"/>
          </p:nvPr>
        </p:nvSpPr>
        <p:spPr>
          <a:xfrm>
            <a:off x="6699738" y="2702257"/>
            <a:ext cx="3849981" cy="4155742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61"/>
          <p:cNvSpPr>
            <a:spLocks noGrp="1"/>
          </p:cNvSpPr>
          <p:nvPr>
            <p:ph type="pic" idx="3"/>
          </p:nvPr>
        </p:nvSpPr>
        <p:spPr>
          <a:xfrm>
            <a:off x="2605408" y="0"/>
            <a:ext cx="3849981" cy="415574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Page">
  <p:cSld name="8_Title Pag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2"/>
          <p:cNvSpPr/>
          <p:nvPr/>
        </p:nvSpPr>
        <p:spPr>
          <a:xfrm>
            <a:off x="858982" y="845126"/>
            <a:ext cx="11333017" cy="6012874"/>
          </a:xfrm>
          <a:prstGeom prst="rect">
            <a:avLst/>
          </a:prstGeom>
          <a:solidFill>
            <a:srgbClr val="D8D8D8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62"/>
          <p:cNvSpPr>
            <a:spLocks noGrp="1"/>
          </p:cNvSpPr>
          <p:nvPr>
            <p:ph type="pic" idx="2"/>
          </p:nvPr>
        </p:nvSpPr>
        <p:spPr>
          <a:xfrm>
            <a:off x="858982" y="845126"/>
            <a:ext cx="11333017" cy="603023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Page">
  <p:cSld name="10_Title Pag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3"/>
          <p:cNvSpPr>
            <a:spLocks noGrp="1"/>
          </p:cNvSpPr>
          <p:nvPr>
            <p:ph type="pic" idx="2"/>
          </p:nvPr>
        </p:nvSpPr>
        <p:spPr>
          <a:xfrm>
            <a:off x="5262758" y="2180"/>
            <a:ext cx="3655127" cy="495082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63"/>
          <p:cNvSpPr>
            <a:spLocks noGrp="1"/>
          </p:cNvSpPr>
          <p:nvPr>
            <p:ph type="pic" idx="3"/>
          </p:nvPr>
        </p:nvSpPr>
        <p:spPr>
          <a:xfrm>
            <a:off x="2591724" y="3470317"/>
            <a:ext cx="2490765" cy="295594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0_Title Page">
  <p:cSld name="70_Title P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D8D8D8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18;p33"/>
          <p:cNvSpPr>
            <a:spLocks noGrp="1"/>
          </p:cNvSpPr>
          <p:nvPr>
            <p:ph type="pic" idx="2"/>
          </p:nvPr>
        </p:nvSpPr>
        <p:spPr>
          <a:xfrm>
            <a:off x="1466850" y="947005"/>
            <a:ext cx="3657600" cy="496398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Page">
  <p:cSld name="14_Title Pag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4"/>
          <p:cNvSpPr>
            <a:spLocks noGrp="1"/>
          </p:cNvSpPr>
          <p:nvPr>
            <p:ph type="pic" idx="2"/>
          </p:nvPr>
        </p:nvSpPr>
        <p:spPr>
          <a:xfrm>
            <a:off x="4237383" y="2470245"/>
            <a:ext cx="3717233" cy="4483291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64"/>
          <p:cNvSpPr>
            <a:spLocks noGrp="1"/>
          </p:cNvSpPr>
          <p:nvPr>
            <p:ph type="pic" idx="3"/>
          </p:nvPr>
        </p:nvSpPr>
        <p:spPr>
          <a:xfrm>
            <a:off x="8185268" y="1233715"/>
            <a:ext cx="2569818" cy="571982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Page">
  <p:cSld name="13_Title Pag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5"/>
          <p:cNvSpPr>
            <a:spLocks noGrp="1"/>
          </p:cNvSpPr>
          <p:nvPr>
            <p:ph type="pic" idx="2"/>
          </p:nvPr>
        </p:nvSpPr>
        <p:spPr>
          <a:xfrm>
            <a:off x="8333200" y="514350"/>
            <a:ext cx="2824076" cy="3586595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65"/>
          <p:cNvSpPr>
            <a:spLocks noGrp="1"/>
          </p:cNvSpPr>
          <p:nvPr>
            <p:ph type="pic" idx="3"/>
          </p:nvPr>
        </p:nvSpPr>
        <p:spPr>
          <a:xfrm>
            <a:off x="1059928" y="2673926"/>
            <a:ext cx="2902856" cy="318043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Page">
  <p:cSld name="12_Title Pag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6"/>
          <p:cNvSpPr>
            <a:spLocks noGrp="1"/>
          </p:cNvSpPr>
          <p:nvPr>
            <p:ph type="pic" idx="2"/>
          </p:nvPr>
        </p:nvSpPr>
        <p:spPr>
          <a:xfrm>
            <a:off x="4724713" y="2114550"/>
            <a:ext cx="3144670" cy="474345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66"/>
          <p:cNvSpPr>
            <a:spLocks noGrp="1"/>
          </p:cNvSpPr>
          <p:nvPr>
            <p:ph type="pic" idx="3"/>
          </p:nvPr>
        </p:nvSpPr>
        <p:spPr>
          <a:xfrm>
            <a:off x="0" y="0"/>
            <a:ext cx="4438650" cy="47434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5_Title Page">
  <p:cSld name="65_Title Pag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7"/>
          <p:cNvSpPr>
            <a:spLocks noGrp="1"/>
          </p:cNvSpPr>
          <p:nvPr>
            <p:ph type="pic" idx="2"/>
          </p:nvPr>
        </p:nvSpPr>
        <p:spPr>
          <a:xfrm>
            <a:off x="9902110" y="2324100"/>
            <a:ext cx="2315290" cy="2250582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67"/>
          <p:cNvSpPr>
            <a:spLocks noGrp="1"/>
          </p:cNvSpPr>
          <p:nvPr>
            <p:ph type="pic" idx="3"/>
          </p:nvPr>
        </p:nvSpPr>
        <p:spPr>
          <a:xfrm>
            <a:off x="7287855" y="2324100"/>
            <a:ext cx="2275970" cy="2250582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67"/>
          <p:cNvSpPr>
            <a:spLocks noGrp="1"/>
          </p:cNvSpPr>
          <p:nvPr>
            <p:ph type="pic" idx="4"/>
          </p:nvPr>
        </p:nvSpPr>
        <p:spPr>
          <a:xfrm>
            <a:off x="4673600" y="2324100"/>
            <a:ext cx="2275970" cy="225058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7_Title Page">
  <p:cSld name="67_Title Pag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8"/>
          <p:cNvSpPr>
            <a:spLocks noGrp="1"/>
          </p:cNvSpPr>
          <p:nvPr>
            <p:ph type="pic" idx="2"/>
          </p:nvPr>
        </p:nvSpPr>
        <p:spPr>
          <a:xfrm>
            <a:off x="0" y="2279176"/>
            <a:ext cx="3154947" cy="46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68"/>
          <p:cNvSpPr>
            <a:spLocks noGrp="1"/>
          </p:cNvSpPr>
          <p:nvPr>
            <p:ph type="pic" idx="3"/>
          </p:nvPr>
        </p:nvSpPr>
        <p:spPr>
          <a:xfrm>
            <a:off x="3294743" y="-2716"/>
            <a:ext cx="3586901" cy="531169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_Title Page">
  <p:cSld name="62_Title Pag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9"/>
          <p:cNvSpPr>
            <a:spLocks noGrp="1"/>
          </p:cNvSpPr>
          <p:nvPr>
            <p:ph type="pic" idx="2"/>
          </p:nvPr>
        </p:nvSpPr>
        <p:spPr>
          <a:xfrm>
            <a:off x="3933582" y="2970344"/>
            <a:ext cx="6502400" cy="351754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6_Title Page">
  <p:cSld name="66_Title Pag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0"/>
          <p:cNvSpPr>
            <a:spLocks noGrp="1"/>
          </p:cNvSpPr>
          <p:nvPr>
            <p:ph type="pic" idx="2"/>
          </p:nvPr>
        </p:nvSpPr>
        <p:spPr>
          <a:xfrm>
            <a:off x="6746544" y="866632"/>
            <a:ext cx="4949371" cy="599136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Page">
  <p:cSld name="2_Title Pag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1"/>
          <p:cNvSpPr>
            <a:spLocks noGrp="1"/>
          </p:cNvSpPr>
          <p:nvPr>
            <p:ph type="pic" idx="2"/>
          </p:nvPr>
        </p:nvSpPr>
        <p:spPr>
          <a:xfrm>
            <a:off x="3012952" y="1714648"/>
            <a:ext cx="6334564" cy="396031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Page">
  <p:cSld name="5_Title Pag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2"/>
          <p:cNvSpPr>
            <a:spLocks noGrp="1"/>
          </p:cNvSpPr>
          <p:nvPr>
            <p:ph type="pic" idx="2"/>
          </p:nvPr>
        </p:nvSpPr>
        <p:spPr>
          <a:xfrm>
            <a:off x="9028759" y="1487037"/>
            <a:ext cx="3286966" cy="448184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Page">
  <p:cSld name="15_Title Pag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3"/>
          <p:cNvSpPr>
            <a:spLocks noGrp="1"/>
          </p:cNvSpPr>
          <p:nvPr>
            <p:ph type="pic" idx="2"/>
          </p:nvPr>
        </p:nvSpPr>
        <p:spPr>
          <a:xfrm>
            <a:off x="4456159" y="2609255"/>
            <a:ext cx="3286966" cy="4481848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73"/>
          <p:cNvSpPr>
            <a:spLocks noGrp="1"/>
          </p:cNvSpPr>
          <p:nvPr>
            <p:ph type="pic" idx="3"/>
          </p:nvPr>
        </p:nvSpPr>
        <p:spPr>
          <a:xfrm>
            <a:off x="4456159" y="0"/>
            <a:ext cx="3286966" cy="248194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Page">
  <p:cSld name="6_Title Pag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4"/>
          <p:cNvSpPr>
            <a:spLocks noGrp="1"/>
          </p:cNvSpPr>
          <p:nvPr>
            <p:ph type="pic" idx="2"/>
          </p:nvPr>
        </p:nvSpPr>
        <p:spPr>
          <a:xfrm>
            <a:off x="4876801" y="0"/>
            <a:ext cx="7311679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空白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6418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过度页1">
  <p:cSld name="过度页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2a6bfaa1e_0_211"/>
          <p:cNvSpPr>
            <a:spLocks noGrp="1"/>
          </p:cNvSpPr>
          <p:nvPr>
            <p:ph type="pic" idx="2"/>
          </p:nvPr>
        </p:nvSpPr>
        <p:spPr>
          <a:xfrm>
            <a:off x="737236" y="831850"/>
            <a:ext cx="10718100" cy="5194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9155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过度页1">
  <p:cSld name="过度页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6"/>
          <p:cNvSpPr>
            <a:spLocks noGrp="1"/>
          </p:cNvSpPr>
          <p:nvPr>
            <p:ph type="pic" idx="2"/>
          </p:nvPr>
        </p:nvSpPr>
        <p:spPr>
          <a:xfrm>
            <a:off x="737236" y="831850"/>
            <a:ext cx="10718165" cy="5194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首页">
  <p:cSld name="首页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Page">
  <p:cSld name="1_Title Pag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without Header &amp; Footer">
  <p:cSld name="Full Image without Header &amp; Foot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Title Page">
  <p:cSld name="52_Title Pag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1"/>
          <p:cNvSpPr>
            <a:spLocks noGrp="1"/>
          </p:cNvSpPr>
          <p:nvPr>
            <p:ph type="pic" idx="2"/>
          </p:nvPr>
        </p:nvSpPr>
        <p:spPr>
          <a:xfrm>
            <a:off x="0" y="1733545"/>
            <a:ext cx="6400800" cy="512445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_Title Page">
  <p:cSld name="53_Title Pag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2"/>
          <p:cNvSpPr>
            <a:spLocks noGrp="1"/>
          </p:cNvSpPr>
          <p:nvPr>
            <p:ph type="pic" idx="2"/>
          </p:nvPr>
        </p:nvSpPr>
        <p:spPr>
          <a:xfrm>
            <a:off x="6774057" y="2762250"/>
            <a:ext cx="4223826" cy="40957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Page">
  <p:cSld name="9_Title Pag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3"/>
          <p:cNvSpPr>
            <a:spLocks noGrp="1"/>
          </p:cNvSpPr>
          <p:nvPr>
            <p:ph type="pic" idx="2"/>
          </p:nvPr>
        </p:nvSpPr>
        <p:spPr>
          <a:xfrm>
            <a:off x="5632768" y="4003559"/>
            <a:ext cx="2037874" cy="1752600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43"/>
          <p:cNvSpPr>
            <a:spLocks noGrp="1"/>
          </p:cNvSpPr>
          <p:nvPr>
            <p:ph type="pic" idx="3"/>
          </p:nvPr>
        </p:nvSpPr>
        <p:spPr>
          <a:xfrm>
            <a:off x="8007033" y="1679459"/>
            <a:ext cx="3200400" cy="407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2385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8575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93" r:id="rId41"/>
    <p:sldLayoutId id="2147483694" r:id="rId42"/>
  </p:sldLayoutIdLst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</p:sldLayoutIdLst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3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"/>
          <p:cNvSpPr/>
          <p:nvPr/>
        </p:nvSpPr>
        <p:spPr>
          <a:xfrm>
            <a:off x="6774059" y="0"/>
            <a:ext cx="5417941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1"/>
          <p:cNvSpPr txBox="1"/>
          <p:nvPr/>
        </p:nvSpPr>
        <p:spPr>
          <a:xfrm>
            <a:off x="574243" y="1195744"/>
            <a:ext cx="6199816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icrosoft JhengHei"/>
              <a:buNone/>
              <a:tabLst/>
              <a:defRPr/>
            </a:pPr>
            <a:r>
              <a:rPr kumimoji="0" lang="zh-TW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幸中傢俱</a:t>
            </a:r>
            <a:r>
              <a:rPr kumimoji="0" lang="en-US" altLang="zh-TW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-</a:t>
            </a:r>
            <a:r>
              <a:rPr kumimoji="0" lang="en-US" altLang="zh-TW" sz="4000" b="1" i="0" u="none" strike="noStrike" kern="0" cap="none" spc="0" normalizeH="0" baseline="0" noProof="0" dirty="0">
                <a:ln>
                  <a:noFill/>
                </a:ln>
                <a:solidFill>
                  <a:srgbClr val="212227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AVM</a:t>
            </a:r>
            <a:r>
              <a:rPr kumimoji="0" lang="zh-TW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212227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企業實</a:t>
            </a:r>
            <a:r>
              <a:rPr kumimoji="0" lang="zh-TW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212227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作</a:t>
            </a:r>
            <a:endParaRPr kumimoji="0" lang="en-US" altLang="zh-TW" sz="4000" b="1" i="0" u="none" strike="noStrike" kern="0" cap="none" spc="0" normalizeH="0" baseline="0" noProof="0" dirty="0" smtClean="0">
              <a:ln>
                <a:noFill/>
              </a:ln>
              <a:solidFill>
                <a:srgbClr val="212227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icrosoft JhengHei"/>
              <a:buNone/>
              <a:tabLst/>
              <a:defRPr/>
            </a:pPr>
            <a:r>
              <a:rPr lang="zh-TW" altLang="en-US" sz="4000" b="1" dirty="0">
                <a:solidFill>
                  <a:srgbClr val="212227"/>
                </a:solidFill>
                <a:latin typeface="Microsoft JhengHei"/>
                <a:ea typeface="Microsoft JhengHei"/>
                <a:sym typeface="Microsoft JhengHei"/>
              </a:rPr>
              <a:t>期末報告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334" b="4334"/>
          <a:stretch/>
        </p:blipFill>
        <p:spPr>
          <a:xfrm>
            <a:off x="6774059" y="0"/>
            <a:ext cx="541794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"/>
          <p:cNvSpPr/>
          <p:nvPr/>
        </p:nvSpPr>
        <p:spPr>
          <a:xfrm>
            <a:off x="574243" y="3089528"/>
            <a:ext cx="4662080" cy="1089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Microsoft JhengHei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指導老師：吳安妮老師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Microsoft JhengHei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企業主：蔡宗賢副總經理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Microsoft JhengHei"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AVM</a:t>
            </a:r>
            <a:r>
              <a:rPr kumimoji="0" lang="zh-TW" altLang="en-US" sz="1800" b="1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顧問設計師：宋昕穎</a:t>
            </a:r>
            <a:r>
              <a:rPr kumimoji="0" lang="en-US" altLang="zh-TW" sz="1800" b="1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kumimoji="0" lang="zh-TW" altLang="en-US" sz="1800" b="1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宋宋</a:t>
            </a:r>
            <a:r>
              <a:rPr kumimoji="0" lang="en-US" altLang="zh-TW" sz="1800" b="1" i="0" u="none" strike="noStrike" kern="0" cap="none" spc="0" normalizeH="0" baseline="0" noProof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5" name="Google Shape;135;p1"/>
          <p:cNvSpPr txBox="1"/>
          <p:nvPr/>
        </p:nvSpPr>
        <p:spPr>
          <a:xfrm>
            <a:off x="574243" y="4338857"/>
            <a:ext cx="3159839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組員名單 </a:t>
            </a:r>
            <a:r>
              <a:rPr kumimoji="0" lang="en-US" altLang="zh-TW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107303012 </a:t>
            </a:r>
            <a:r>
              <a:rPr kumimoji="0" lang="zh-TW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蔡榮真 會計四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109353501 </a:t>
            </a:r>
            <a:r>
              <a:rPr kumimoji="0" lang="zh-TW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黃政二 會博二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109353014 </a:t>
            </a:r>
            <a:r>
              <a:rPr kumimoji="0" lang="zh-TW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陳楹家 會碩二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109353032 </a:t>
            </a:r>
            <a:r>
              <a:rPr kumimoji="0" lang="zh-TW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杜培郁 會碩二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110353035 </a:t>
            </a:r>
            <a:r>
              <a:rPr kumimoji="0" lang="zh-TW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楊勝閔 會碩一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110353112 </a:t>
            </a:r>
            <a:r>
              <a:rPr kumimoji="0" lang="zh-TW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李汶珈 會碩一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66331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7" name="Google Shape;247;p10"/>
          <p:cNvGraphicFramePr/>
          <p:nvPr/>
        </p:nvGraphicFramePr>
        <p:xfrm>
          <a:off x="1021019" y="1035022"/>
          <a:ext cx="10399175" cy="57016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9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8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5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5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3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資源代碼</a:t>
                      </a:r>
                      <a:endParaRPr sz="1600" b="1" u="none" strike="noStrike" cap="none"/>
                    </a:p>
                  </a:txBody>
                  <a:tcPr marL="11200" marR="1120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資源-第一階</a:t>
                      </a:r>
                      <a:endParaRPr sz="1600" b="1" u="none" strike="noStrike" cap="none"/>
                    </a:p>
                  </a:txBody>
                  <a:tcPr marL="11200" marR="112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資源-第二階</a:t>
                      </a:r>
                      <a:endParaRPr sz="1600" b="1" u="none" strike="noStrike" cap="none"/>
                    </a:p>
                  </a:txBody>
                  <a:tcPr marL="11200" marR="112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描述</a:t>
                      </a:r>
                      <a:endParaRPr sz="1600" b="1" u="none" strike="noStrike" cap="none"/>
                    </a:p>
                  </a:txBody>
                  <a:tcPr marL="11200" marR="112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作業中心</a:t>
                      </a:r>
                      <a:endParaRPr sz="1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或價值標的類別</a:t>
                      </a:r>
                      <a:endParaRPr sz="1600" b="1" u="none" strike="noStrike" cap="none"/>
                    </a:p>
                  </a:txBody>
                  <a:tcPr marL="11200" marR="112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資源動因</a:t>
                      </a:r>
                      <a:endParaRPr sz="1600" b="1" u="none" strike="noStrike" cap="none"/>
                    </a:p>
                  </a:txBody>
                  <a:tcPr marL="11200" marR="1120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icrosoft JhengHei"/>
                        <a:buNone/>
                      </a:pPr>
                      <a:r>
                        <a:rPr lang="zh-TW" sz="1600" b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產品成本類型</a:t>
                      </a:r>
                      <a:endParaRPr sz="16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R00101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人事費用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人事費用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人事費用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Activity Center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(直接歸屬)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b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產品管理成本</a:t>
                      </a:r>
                      <a:endParaRPr sz="14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R00201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交際費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交際費-客戶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交際費-客戶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Customer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(直接歸屬)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b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產品管理成本</a:t>
                      </a:r>
                      <a:endParaRPr sz="14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R00301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廣告費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廣告費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廣告費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Activity Center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(直接歸屬)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b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產品管理成本</a:t>
                      </a:r>
                      <a:endParaRPr sz="14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R00401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MingLiu"/>
                        <a:buNone/>
                      </a:pPr>
                      <a:r>
                        <a:rPr lang="zh-TW" sz="1400" u="none" strike="noStrike" cap="none"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文具用品</a:t>
                      </a:r>
                      <a:endParaRPr sz="1400" u="none" strike="noStrike" cap="none"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文具用品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文具用品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Activity Center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作業中心人數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b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產品管理成本</a:t>
                      </a:r>
                      <a:endParaRPr sz="14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R00501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交通費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交通費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交通費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Activity Center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(直接歸屬)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b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產品管理成本</a:t>
                      </a:r>
                      <a:endParaRPr sz="14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R00601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MingLiu"/>
                        <a:buNone/>
                      </a:pPr>
                      <a:r>
                        <a:rPr lang="zh-TW" sz="1400" u="none" strike="noStrike" cap="none"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郵電費</a:t>
                      </a:r>
                      <a:endParaRPr sz="1400" u="none" strike="noStrike" cap="none"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MingLiu"/>
                        <a:buNone/>
                      </a:pPr>
                      <a:r>
                        <a:rPr lang="zh-TW" sz="1400" u="none" strike="noStrike" cap="none"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郵電費</a:t>
                      </a:r>
                      <a:endParaRPr sz="1400" u="none" strike="noStrike" cap="none"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郵電費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Activity Center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(直接歸屬)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b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產品管理成本</a:t>
                      </a:r>
                      <a:endParaRPr sz="14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2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R00701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設備費用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辦公設備折舊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辦公設備折舊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Activity Center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作業中心人數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b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產品管理成本</a:t>
                      </a:r>
                      <a:endParaRPr sz="14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2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R00801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勞務費用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勞務費用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勞務費用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Activity Center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作業中心人數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b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產品管理成本</a:t>
                      </a:r>
                      <a:endParaRPr sz="14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2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R00901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運輸費用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運輸費用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運輸費用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Customer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(直接歸屬)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b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產品管理成本</a:t>
                      </a:r>
                      <a:endParaRPr sz="14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2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R01001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MingLiu"/>
                        <a:buNone/>
                      </a:pPr>
                      <a:r>
                        <a:rPr lang="zh-TW" sz="1400" u="none" strike="noStrike" cap="none"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製造費用</a:t>
                      </a:r>
                      <a:endParaRPr sz="1400" u="none" strike="noStrike" cap="none"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zh-TW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製造費用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製造費用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Product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(直接歸屬)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b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產品製造成本</a:t>
                      </a:r>
                      <a:endParaRPr sz="14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2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R01101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租金支出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租金支出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租金支出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Activity Center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坪數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b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產品管理成本</a:t>
                      </a:r>
                      <a:endParaRPr sz="14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2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R01201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b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網站攤銷費用</a:t>
                      </a:r>
                      <a:endParaRPr sz="14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400"/>
                        <a:buFont typeface="Calibri"/>
                        <a:buNone/>
                      </a:pPr>
                      <a:r>
                        <a:rPr lang="zh-TW" sz="1400" u="none" strike="noStrike" cap="none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網站攤銷</a:t>
                      </a:r>
                      <a:r>
                        <a:rPr lang="zh-TW" sz="1400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費用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網站攤銷費用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Activity Center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(直接歸屬)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icrosoft JhengHei"/>
                        <a:buNone/>
                      </a:pPr>
                      <a:r>
                        <a:rPr lang="zh-TW" sz="1400" b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產品管理成本</a:t>
                      </a:r>
                      <a:endParaRPr sz="14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248" name="Google Shape;248;p10"/>
          <p:cNvGrpSpPr/>
          <p:nvPr/>
        </p:nvGrpSpPr>
        <p:grpSpPr>
          <a:xfrm>
            <a:off x="1223783" y="189165"/>
            <a:ext cx="9228022" cy="669414"/>
            <a:chOff x="1223783" y="189165"/>
            <a:chExt cx="9228022" cy="669414"/>
          </a:xfrm>
        </p:grpSpPr>
        <p:grpSp>
          <p:nvGrpSpPr>
            <p:cNvPr id="249" name="Google Shape;249;p10"/>
            <p:cNvGrpSpPr/>
            <p:nvPr/>
          </p:nvGrpSpPr>
          <p:grpSpPr>
            <a:xfrm>
              <a:off x="1223783" y="189165"/>
              <a:ext cx="9228022" cy="669414"/>
              <a:chOff x="1223783" y="189165"/>
              <a:chExt cx="9228022" cy="669414"/>
            </a:xfrm>
          </p:grpSpPr>
          <p:grpSp>
            <p:nvGrpSpPr>
              <p:cNvPr id="250" name="Google Shape;250;p10"/>
              <p:cNvGrpSpPr/>
              <p:nvPr/>
            </p:nvGrpSpPr>
            <p:grpSpPr>
              <a:xfrm>
                <a:off x="1223783" y="212156"/>
                <a:ext cx="572631" cy="572631"/>
                <a:chOff x="5861381" y="710466"/>
                <a:chExt cx="572631" cy="572631"/>
              </a:xfrm>
            </p:grpSpPr>
            <p:sp>
              <p:nvSpPr>
                <p:cNvPr id="251" name="Google Shape;251;p10"/>
                <p:cNvSpPr/>
                <p:nvPr/>
              </p:nvSpPr>
              <p:spPr>
                <a:xfrm>
                  <a:off x="5861381" y="710466"/>
                  <a:ext cx="572631" cy="572631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52;p10"/>
                <p:cNvSpPr/>
                <p:nvPr/>
              </p:nvSpPr>
              <p:spPr>
                <a:xfrm>
                  <a:off x="6016017" y="865112"/>
                  <a:ext cx="263359" cy="26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3" name="Google Shape;253;p10"/>
              <p:cNvSpPr txBox="1"/>
              <p:nvPr/>
            </p:nvSpPr>
            <p:spPr>
              <a:xfrm>
                <a:off x="1921383" y="189165"/>
                <a:ext cx="8530422" cy="6694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  <a:tabLst/>
                  <a:defRPr/>
                </a:pPr>
                <a:r>
                  <a:rPr kumimoji="0" lang="zh-TW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模組一</a:t>
                </a:r>
                <a:r>
                  <a:rPr kumimoji="0" lang="en-US" altLang="zh-TW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r>
                  <a:rPr kumimoji="0" lang="zh-TW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設計資源動因</a:t>
                </a: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254" name="Google Shape;254;p10"/>
            <p:cNvCxnSpPr/>
            <p:nvPr/>
          </p:nvCxnSpPr>
          <p:spPr>
            <a:xfrm>
              <a:off x="2024743" y="776874"/>
              <a:ext cx="4161851" cy="30905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20901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13"/>
          <p:cNvGrpSpPr/>
          <p:nvPr/>
        </p:nvGrpSpPr>
        <p:grpSpPr>
          <a:xfrm>
            <a:off x="106153" y="350901"/>
            <a:ext cx="572631" cy="572631"/>
            <a:chOff x="5861381" y="710466"/>
            <a:chExt cx="572631" cy="572631"/>
          </a:xfrm>
        </p:grpSpPr>
        <p:sp>
          <p:nvSpPr>
            <p:cNvPr id="285" name="Google Shape;285;p13"/>
            <p:cNvSpPr/>
            <p:nvPr/>
          </p:nvSpPr>
          <p:spPr>
            <a:xfrm>
              <a:off x="5861381" y="710466"/>
              <a:ext cx="572631" cy="572631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6016017" y="865112"/>
              <a:ext cx="263359" cy="2633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13"/>
          <p:cNvSpPr txBox="1"/>
          <p:nvPr/>
        </p:nvSpPr>
        <p:spPr>
          <a:xfrm>
            <a:off x="633770" y="327910"/>
            <a:ext cx="4852630" cy="66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zh-TW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模組一</a:t>
            </a:r>
            <a:r>
              <a:rPr kumimoji="0" lang="en-US" altLang="zh-TW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kumimoji="0" lang="zh-TW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五大資源佔比圖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88" name="Google Shape;288;p13"/>
          <p:cNvCxnSpPr/>
          <p:nvPr/>
        </p:nvCxnSpPr>
        <p:spPr>
          <a:xfrm>
            <a:off x="847071" y="997324"/>
            <a:ext cx="4309129" cy="0"/>
          </a:xfrm>
          <a:prstGeom prst="straightConnector1">
            <a:avLst/>
          </a:prstGeom>
          <a:noFill/>
          <a:ln w="28575" cap="flat" cmpd="sng">
            <a:solidFill>
              <a:srgbClr val="01010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89" name="Google Shape;289;p13"/>
          <p:cNvPicPr preferRelativeResize="0"/>
          <p:nvPr/>
        </p:nvPicPr>
        <p:blipFill rotWithShape="1">
          <a:blip r:embed="rId3">
            <a:alphaModFix/>
          </a:blip>
          <a:srcRect t="13562" r="37938"/>
          <a:stretch/>
        </p:blipFill>
        <p:spPr>
          <a:xfrm>
            <a:off x="2011600" y="1969850"/>
            <a:ext cx="6963399" cy="34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3"/>
          <p:cNvPicPr preferRelativeResize="0"/>
          <p:nvPr/>
        </p:nvPicPr>
        <p:blipFill rotWithShape="1">
          <a:blip r:embed="rId3">
            <a:alphaModFix/>
          </a:blip>
          <a:srcRect l="61596" t="13562"/>
          <a:stretch/>
        </p:blipFill>
        <p:spPr>
          <a:xfrm>
            <a:off x="7160150" y="4019150"/>
            <a:ext cx="4309124" cy="3457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625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4"/>
          <p:cNvSpPr txBox="1"/>
          <p:nvPr/>
        </p:nvSpPr>
        <p:spPr>
          <a:xfrm>
            <a:off x="7846762" y="1569044"/>
            <a:ext cx="1828801" cy="49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不可控資源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7" name="Google Shape;297;p14"/>
          <p:cNvGrpSpPr/>
          <p:nvPr/>
        </p:nvGrpSpPr>
        <p:grpSpPr>
          <a:xfrm>
            <a:off x="106153" y="350901"/>
            <a:ext cx="572631" cy="572631"/>
            <a:chOff x="5861381" y="710466"/>
            <a:chExt cx="572631" cy="572631"/>
          </a:xfrm>
        </p:grpSpPr>
        <p:sp>
          <p:nvSpPr>
            <p:cNvPr id="298" name="Google Shape;298;p14"/>
            <p:cNvSpPr/>
            <p:nvPr/>
          </p:nvSpPr>
          <p:spPr>
            <a:xfrm>
              <a:off x="5861381" y="710466"/>
              <a:ext cx="572631" cy="572631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6016017" y="865112"/>
              <a:ext cx="263359" cy="2633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0" name="Google Shape;300;p14"/>
          <p:cNvSpPr txBox="1"/>
          <p:nvPr/>
        </p:nvSpPr>
        <p:spPr>
          <a:xfrm>
            <a:off x="633770" y="327910"/>
            <a:ext cx="5398730" cy="66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zh-TW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模組一</a:t>
            </a:r>
            <a:r>
              <a:rPr kumimoji="0" lang="en-US" altLang="zh-TW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kumimoji="0" lang="zh-TW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可控、不可控資源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301" name="Google Shape;301;p14"/>
          <p:cNvCxnSpPr/>
          <p:nvPr/>
        </p:nvCxnSpPr>
        <p:spPr>
          <a:xfrm>
            <a:off x="678784" y="1038589"/>
            <a:ext cx="4934616" cy="0"/>
          </a:xfrm>
          <a:prstGeom prst="straightConnector1">
            <a:avLst/>
          </a:prstGeom>
          <a:noFill/>
          <a:ln w="28575" cap="flat" cmpd="sng">
            <a:solidFill>
              <a:srgbClr val="01010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2" name="Google Shape;302;p14"/>
          <p:cNvPicPr preferRelativeResize="0"/>
          <p:nvPr/>
        </p:nvPicPr>
        <p:blipFill rotWithShape="1">
          <a:blip r:embed="rId3">
            <a:alphaModFix/>
          </a:blip>
          <a:srcRect l="3425" t="16746" r="3247" b="2432"/>
          <a:stretch/>
        </p:blipFill>
        <p:spPr>
          <a:xfrm>
            <a:off x="21900" y="2180650"/>
            <a:ext cx="6448424" cy="33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4"/>
          <p:cNvPicPr preferRelativeResize="0"/>
          <p:nvPr/>
        </p:nvPicPr>
        <p:blipFill rotWithShape="1">
          <a:blip r:embed="rId4">
            <a:alphaModFix/>
          </a:blip>
          <a:srcRect l="4140" t="18774" r="9778" b="2373"/>
          <a:stretch/>
        </p:blipFill>
        <p:spPr>
          <a:xfrm>
            <a:off x="5561025" y="2180650"/>
            <a:ext cx="6096000" cy="33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4"/>
          <p:cNvSpPr txBox="1"/>
          <p:nvPr/>
        </p:nvSpPr>
        <p:spPr>
          <a:xfrm>
            <a:off x="2418749" y="1492844"/>
            <a:ext cx="182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可控資源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4"/>
          <p:cNvSpPr txBox="1"/>
          <p:nvPr/>
        </p:nvSpPr>
        <p:spPr>
          <a:xfrm>
            <a:off x="9065962" y="993044"/>
            <a:ext cx="182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6" name="Google Shape;306;p14"/>
          <p:cNvSpPr txBox="1"/>
          <p:nvPr/>
        </p:nvSpPr>
        <p:spPr>
          <a:xfrm>
            <a:off x="7665400" y="3216344"/>
            <a:ext cx="182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100%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4"/>
          <p:cNvSpPr txBox="1"/>
          <p:nvPr/>
        </p:nvSpPr>
        <p:spPr>
          <a:xfrm>
            <a:off x="3269024" y="3800819"/>
            <a:ext cx="182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82.03%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4"/>
          <p:cNvSpPr txBox="1"/>
          <p:nvPr/>
        </p:nvSpPr>
        <p:spPr>
          <a:xfrm>
            <a:off x="2100100" y="2689469"/>
            <a:ext cx="182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17.97%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12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"/>
          <p:cNvSpPr txBox="1"/>
          <p:nvPr/>
        </p:nvSpPr>
        <p:spPr>
          <a:xfrm>
            <a:off x="737989" y="1354925"/>
            <a:ext cx="1894901" cy="49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Noto Sans Symbols"/>
              <a:buChar char="●"/>
              <a:tabLst/>
              <a:defRPr/>
            </a:pPr>
            <a:r>
              <a:rPr kumimoji="0" lang="zh-TW" alt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總括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5"/>
          <p:cNvSpPr txBox="1"/>
          <p:nvPr/>
        </p:nvSpPr>
        <p:spPr>
          <a:xfrm>
            <a:off x="735426" y="5254697"/>
            <a:ext cx="3794928" cy="75713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tabLst/>
              <a:defRPr/>
            </a:pPr>
            <a:r>
              <a: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作業中心自用之資源佔比最高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tabLst/>
              <a:defRPr/>
            </a:pPr>
            <a:r>
              <a: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可控資源佔</a:t>
            </a:r>
            <a:r>
              <a:rPr kumimoji="0" lang="en-US" altLang="zh-TW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79%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5"/>
          <p:cNvPicPr preferRelativeResize="0"/>
          <p:nvPr/>
        </p:nvPicPr>
        <p:blipFill rotWithShape="1">
          <a:blip r:embed="rId3">
            <a:alphaModFix/>
          </a:blip>
          <a:srcRect l="65769" t="10608" b="61016"/>
          <a:stretch/>
        </p:blipFill>
        <p:spPr>
          <a:xfrm>
            <a:off x="2800982" y="4268049"/>
            <a:ext cx="2081070" cy="934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15"/>
          <p:cNvGrpSpPr/>
          <p:nvPr/>
        </p:nvGrpSpPr>
        <p:grpSpPr>
          <a:xfrm>
            <a:off x="106153" y="70276"/>
            <a:ext cx="5064568" cy="1209557"/>
            <a:chOff x="106153" y="70276"/>
            <a:chExt cx="5064568" cy="1209557"/>
          </a:xfrm>
        </p:grpSpPr>
        <p:grpSp>
          <p:nvGrpSpPr>
            <p:cNvPr id="318" name="Google Shape;318;p15"/>
            <p:cNvGrpSpPr/>
            <p:nvPr/>
          </p:nvGrpSpPr>
          <p:grpSpPr>
            <a:xfrm>
              <a:off x="106153" y="70276"/>
              <a:ext cx="5064568" cy="1184683"/>
              <a:chOff x="106153" y="70276"/>
              <a:chExt cx="5064568" cy="1184683"/>
            </a:xfrm>
          </p:grpSpPr>
          <p:grpSp>
            <p:nvGrpSpPr>
              <p:cNvPr id="319" name="Google Shape;319;p15"/>
              <p:cNvGrpSpPr/>
              <p:nvPr/>
            </p:nvGrpSpPr>
            <p:grpSpPr>
              <a:xfrm>
                <a:off x="106153" y="135001"/>
                <a:ext cx="572631" cy="572631"/>
                <a:chOff x="5861381" y="710466"/>
                <a:chExt cx="572631" cy="572631"/>
              </a:xfrm>
            </p:grpSpPr>
            <p:sp>
              <p:nvSpPr>
                <p:cNvPr id="320" name="Google Shape;320;p15"/>
                <p:cNvSpPr/>
                <p:nvPr/>
              </p:nvSpPr>
              <p:spPr>
                <a:xfrm>
                  <a:off x="5861381" y="710466"/>
                  <a:ext cx="572631" cy="572631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" name="Google Shape;321;p15"/>
                <p:cNvSpPr/>
                <p:nvPr/>
              </p:nvSpPr>
              <p:spPr>
                <a:xfrm>
                  <a:off x="6016017" y="865112"/>
                  <a:ext cx="263359" cy="26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22" name="Google Shape;322;p15"/>
              <p:cNvSpPr txBox="1"/>
              <p:nvPr/>
            </p:nvSpPr>
            <p:spPr>
              <a:xfrm>
                <a:off x="633770" y="70276"/>
                <a:ext cx="4536951" cy="11846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  <a:tabLst/>
                  <a:defRPr/>
                </a:pPr>
                <a:r>
                  <a:rPr kumimoji="0" lang="zh-TW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模組一</a:t>
                </a:r>
                <a:r>
                  <a:rPr kumimoji="0" lang="en-US" altLang="zh-TW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  <a:tabLst/>
                  <a:defRPr/>
                </a:pPr>
                <a:r>
                  <a:rPr kumimoji="0" lang="zh-TW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可控、不可控資源</a:t>
                </a:r>
                <a:endParaRPr kumimoji="0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323" name="Google Shape;323;p15"/>
            <p:cNvCxnSpPr/>
            <p:nvPr/>
          </p:nvCxnSpPr>
          <p:spPr>
            <a:xfrm>
              <a:off x="633770" y="1279833"/>
              <a:ext cx="3354030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24" name="Google Shape;32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498" y="321225"/>
            <a:ext cx="6490075" cy="642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5"/>
          <p:cNvPicPr preferRelativeResize="0"/>
          <p:nvPr/>
        </p:nvPicPr>
        <p:blipFill rotWithShape="1">
          <a:blip r:embed="rId5">
            <a:alphaModFix/>
          </a:blip>
          <a:srcRect t="18890" r="33967"/>
          <a:stretch/>
        </p:blipFill>
        <p:spPr>
          <a:xfrm>
            <a:off x="165963" y="1987700"/>
            <a:ext cx="4781302" cy="2280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8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6"/>
          <p:cNvSpPr txBox="1"/>
          <p:nvPr/>
        </p:nvSpPr>
        <p:spPr>
          <a:xfrm>
            <a:off x="737989" y="1316825"/>
            <a:ext cx="1894901" cy="49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Noto Sans Symbols"/>
              <a:buChar char="●"/>
              <a:tabLst/>
              <a:defRPr/>
            </a:pPr>
            <a:r>
              <a:rPr kumimoji="0" lang="zh-TW" alt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業務部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6"/>
          <p:cNvSpPr txBox="1"/>
          <p:nvPr/>
        </p:nvSpPr>
        <p:spPr>
          <a:xfrm>
            <a:off x="850732" y="5511945"/>
            <a:ext cx="3464582" cy="75713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tabLst/>
              <a:defRPr/>
            </a:pPr>
            <a:r>
              <a: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作業中心自用之資源佔比最高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tabLst/>
              <a:defRPr/>
            </a:pPr>
            <a:r>
              <a: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可控資源佔</a:t>
            </a:r>
            <a:r>
              <a:rPr kumimoji="0" lang="en-US" altLang="zh-TW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69%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16"/>
          <p:cNvPicPr preferRelativeResize="0"/>
          <p:nvPr/>
        </p:nvPicPr>
        <p:blipFill rotWithShape="1">
          <a:blip r:embed="rId3">
            <a:alphaModFix/>
          </a:blip>
          <a:srcRect l="66187" t="11513" b="62367"/>
          <a:stretch/>
        </p:blipFill>
        <p:spPr>
          <a:xfrm>
            <a:off x="2666836" y="4354287"/>
            <a:ext cx="2373250" cy="11141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" name="Google Shape;334;p16"/>
          <p:cNvGrpSpPr/>
          <p:nvPr/>
        </p:nvGrpSpPr>
        <p:grpSpPr>
          <a:xfrm>
            <a:off x="106153" y="70276"/>
            <a:ext cx="5064568" cy="1186408"/>
            <a:chOff x="106153" y="70276"/>
            <a:chExt cx="5064568" cy="1186408"/>
          </a:xfrm>
        </p:grpSpPr>
        <p:grpSp>
          <p:nvGrpSpPr>
            <p:cNvPr id="335" name="Google Shape;335;p16"/>
            <p:cNvGrpSpPr/>
            <p:nvPr/>
          </p:nvGrpSpPr>
          <p:grpSpPr>
            <a:xfrm>
              <a:off x="106153" y="70276"/>
              <a:ext cx="5064568" cy="1184683"/>
              <a:chOff x="106153" y="70276"/>
              <a:chExt cx="5064568" cy="1184683"/>
            </a:xfrm>
          </p:grpSpPr>
          <p:grpSp>
            <p:nvGrpSpPr>
              <p:cNvPr id="336" name="Google Shape;336;p16"/>
              <p:cNvGrpSpPr/>
              <p:nvPr/>
            </p:nvGrpSpPr>
            <p:grpSpPr>
              <a:xfrm>
                <a:off x="106153" y="135001"/>
                <a:ext cx="572631" cy="572631"/>
                <a:chOff x="5861381" y="710466"/>
                <a:chExt cx="572631" cy="572631"/>
              </a:xfrm>
            </p:grpSpPr>
            <p:sp>
              <p:nvSpPr>
                <p:cNvPr id="337" name="Google Shape;337;p16"/>
                <p:cNvSpPr/>
                <p:nvPr/>
              </p:nvSpPr>
              <p:spPr>
                <a:xfrm>
                  <a:off x="5861381" y="710466"/>
                  <a:ext cx="572631" cy="572631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" name="Google Shape;338;p16"/>
                <p:cNvSpPr/>
                <p:nvPr/>
              </p:nvSpPr>
              <p:spPr>
                <a:xfrm>
                  <a:off x="6016017" y="865112"/>
                  <a:ext cx="263359" cy="26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39" name="Google Shape;339;p16"/>
              <p:cNvSpPr txBox="1"/>
              <p:nvPr/>
            </p:nvSpPr>
            <p:spPr>
              <a:xfrm>
                <a:off x="633770" y="70276"/>
                <a:ext cx="4536951" cy="11846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  <a:tabLst/>
                  <a:defRPr/>
                </a:pPr>
                <a:r>
                  <a:rPr kumimoji="0" lang="zh-TW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模組一</a:t>
                </a:r>
                <a:r>
                  <a:rPr kumimoji="0" lang="en-US" altLang="zh-TW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  <a:tabLst/>
                  <a:defRPr/>
                </a:pPr>
                <a:r>
                  <a:rPr kumimoji="0" lang="zh-TW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可控、不可控資源</a:t>
                </a:r>
                <a:endParaRPr kumimoji="0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340" name="Google Shape;340;p16"/>
            <p:cNvCxnSpPr/>
            <p:nvPr/>
          </p:nvCxnSpPr>
          <p:spPr>
            <a:xfrm>
              <a:off x="633770" y="1256684"/>
              <a:ext cx="3354030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41" name="Google Shape;341;p16"/>
          <p:cNvPicPr preferRelativeResize="0"/>
          <p:nvPr/>
        </p:nvPicPr>
        <p:blipFill rotWithShape="1">
          <a:blip r:embed="rId4">
            <a:alphaModFix/>
          </a:blip>
          <a:srcRect t="645"/>
          <a:stretch/>
        </p:blipFill>
        <p:spPr>
          <a:xfrm>
            <a:off x="4897200" y="44450"/>
            <a:ext cx="7170251" cy="68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6"/>
          <p:cNvPicPr preferRelativeResize="0"/>
          <p:nvPr/>
        </p:nvPicPr>
        <p:blipFill rotWithShape="1">
          <a:blip r:embed="rId5">
            <a:alphaModFix/>
          </a:blip>
          <a:srcRect t="15597" r="32487"/>
          <a:stretch/>
        </p:blipFill>
        <p:spPr>
          <a:xfrm>
            <a:off x="361950" y="2241225"/>
            <a:ext cx="4067174" cy="1974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28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7"/>
          <p:cNvSpPr txBox="1"/>
          <p:nvPr/>
        </p:nvSpPr>
        <p:spPr>
          <a:xfrm>
            <a:off x="737989" y="1316825"/>
            <a:ext cx="1894901" cy="49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Noto Sans Symbols"/>
              <a:buChar char="●"/>
              <a:tabLst/>
              <a:defRPr/>
            </a:pPr>
            <a:r>
              <a:rPr kumimoji="0" lang="zh-TW" alt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設計部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7"/>
          <p:cNvSpPr txBox="1"/>
          <p:nvPr/>
        </p:nvSpPr>
        <p:spPr>
          <a:xfrm>
            <a:off x="1040478" y="5275450"/>
            <a:ext cx="3442200" cy="7020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tabLst/>
              <a:defRPr/>
            </a:pPr>
            <a:r>
              <a: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作業中心自用之資源佔比最高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tabLst/>
              <a:defRPr/>
            </a:pPr>
            <a:r>
              <a: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可控資源佔</a:t>
            </a:r>
            <a:r>
              <a:rPr kumimoji="0" lang="en-US" altLang="zh-TW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7</a:t>
            </a:r>
            <a:r>
              <a:rPr kumimoji="0" lang="en-US" altLang="zh-TW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8</a:t>
            </a:r>
            <a:r>
              <a:rPr kumimoji="0" lang="en-US" altLang="zh-TW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%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17"/>
          <p:cNvPicPr preferRelativeResize="0"/>
          <p:nvPr/>
        </p:nvPicPr>
        <p:blipFill rotWithShape="1">
          <a:blip r:embed="rId3">
            <a:alphaModFix/>
          </a:blip>
          <a:srcRect l="66386" t="11854" b="66747"/>
          <a:stretch/>
        </p:blipFill>
        <p:spPr>
          <a:xfrm>
            <a:off x="2525486" y="4258958"/>
            <a:ext cx="2354728" cy="7593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17"/>
          <p:cNvGrpSpPr/>
          <p:nvPr/>
        </p:nvGrpSpPr>
        <p:grpSpPr>
          <a:xfrm>
            <a:off x="106153" y="70276"/>
            <a:ext cx="5064568" cy="1197983"/>
            <a:chOff x="106153" y="70276"/>
            <a:chExt cx="5064568" cy="1197983"/>
          </a:xfrm>
        </p:grpSpPr>
        <p:grpSp>
          <p:nvGrpSpPr>
            <p:cNvPr id="352" name="Google Shape;352;p17"/>
            <p:cNvGrpSpPr/>
            <p:nvPr/>
          </p:nvGrpSpPr>
          <p:grpSpPr>
            <a:xfrm>
              <a:off x="106153" y="70276"/>
              <a:ext cx="5064568" cy="1184683"/>
              <a:chOff x="106153" y="70276"/>
              <a:chExt cx="5064568" cy="1184683"/>
            </a:xfrm>
          </p:grpSpPr>
          <p:grpSp>
            <p:nvGrpSpPr>
              <p:cNvPr id="353" name="Google Shape;353;p17"/>
              <p:cNvGrpSpPr/>
              <p:nvPr/>
            </p:nvGrpSpPr>
            <p:grpSpPr>
              <a:xfrm>
                <a:off x="106153" y="135001"/>
                <a:ext cx="572631" cy="572631"/>
                <a:chOff x="5861381" y="710466"/>
                <a:chExt cx="572631" cy="572631"/>
              </a:xfrm>
            </p:grpSpPr>
            <p:sp>
              <p:nvSpPr>
                <p:cNvPr id="354" name="Google Shape;354;p17"/>
                <p:cNvSpPr/>
                <p:nvPr/>
              </p:nvSpPr>
              <p:spPr>
                <a:xfrm>
                  <a:off x="5861381" y="710466"/>
                  <a:ext cx="572631" cy="572631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Google Shape;355;p17"/>
                <p:cNvSpPr/>
                <p:nvPr/>
              </p:nvSpPr>
              <p:spPr>
                <a:xfrm>
                  <a:off x="6016017" y="865112"/>
                  <a:ext cx="263359" cy="26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56" name="Google Shape;356;p17"/>
              <p:cNvSpPr txBox="1"/>
              <p:nvPr/>
            </p:nvSpPr>
            <p:spPr>
              <a:xfrm>
                <a:off x="633770" y="70276"/>
                <a:ext cx="4536951" cy="11846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  <a:tabLst/>
                  <a:defRPr/>
                </a:pPr>
                <a:r>
                  <a:rPr kumimoji="0" lang="zh-TW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模組一</a:t>
                </a:r>
                <a:r>
                  <a:rPr kumimoji="0" lang="en-US" altLang="zh-TW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  <a:tabLst/>
                  <a:defRPr/>
                </a:pPr>
                <a:r>
                  <a:rPr kumimoji="0" lang="zh-TW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可控、不可控資源</a:t>
                </a: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357" name="Google Shape;357;p17"/>
            <p:cNvCxnSpPr/>
            <p:nvPr/>
          </p:nvCxnSpPr>
          <p:spPr>
            <a:xfrm>
              <a:off x="633770" y="1268259"/>
              <a:ext cx="3354030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58" name="Google Shape;35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300" y="171450"/>
            <a:ext cx="7395901" cy="65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7"/>
          <p:cNvPicPr preferRelativeResize="0"/>
          <p:nvPr/>
        </p:nvPicPr>
        <p:blipFill rotWithShape="1">
          <a:blip r:embed="rId5">
            <a:alphaModFix/>
          </a:blip>
          <a:srcRect t="13674" r="33439"/>
          <a:stretch/>
        </p:blipFill>
        <p:spPr>
          <a:xfrm>
            <a:off x="153775" y="1952625"/>
            <a:ext cx="4426099" cy="222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821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"/>
          <p:cNvSpPr/>
          <p:nvPr/>
        </p:nvSpPr>
        <p:spPr>
          <a:xfrm>
            <a:off x="830421" y="615819"/>
            <a:ext cx="10531158" cy="56263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19"/>
          <p:cNvSpPr txBox="1"/>
          <p:nvPr/>
        </p:nvSpPr>
        <p:spPr>
          <a:xfrm>
            <a:off x="7556943" y="1553673"/>
            <a:ext cx="365677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tabLst/>
              <a:defRPr/>
            </a:pPr>
            <a:r>
              <a:rPr kumimoji="0" lang="zh-TW" altLang="en-US" sz="4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模組二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66" name="Google Shape;366;p19"/>
          <p:cNvSpPr txBox="1"/>
          <p:nvPr/>
        </p:nvSpPr>
        <p:spPr>
          <a:xfrm>
            <a:off x="7409079" y="2460852"/>
            <a:ext cx="1454244" cy="13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zh-TW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作業大項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zh-TW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正常產能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zh-TW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報表彙總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67" name="Google Shape;36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2402" y="1446814"/>
            <a:ext cx="4695370" cy="396394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sp>
        <p:nvSpPr>
          <p:cNvPr id="368" name="Google Shape;368;p19"/>
          <p:cNvSpPr/>
          <p:nvPr/>
        </p:nvSpPr>
        <p:spPr>
          <a:xfrm>
            <a:off x="6727373" y="1541320"/>
            <a:ext cx="681706" cy="72023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8523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4" name="Google Shape;374;g132a6bfaa1e_0_8"/>
          <p:cNvGraphicFramePr/>
          <p:nvPr/>
        </p:nvGraphicFramePr>
        <p:xfrm>
          <a:off x="1653208" y="1914660"/>
          <a:ext cx="8885575" cy="37254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7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58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作業代碼</a:t>
                      </a:r>
                      <a:endParaRPr sz="1800" u="none" strike="noStrike" cap="none"/>
                    </a:p>
                  </a:txBody>
                  <a:tcPr marL="6350" marR="6350" marT="6350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作業名稱</a:t>
                      </a:r>
                      <a:endParaRPr/>
                    </a:p>
                  </a:txBody>
                  <a:tcPr marL="6350" marR="6350" marT="6350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作業中心</a:t>
                      </a:r>
                      <a:endParaRPr sz="1800" u="none" strike="noStrike" cap="none"/>
                    </a:p>
                  </a:txBody>
                  <a:tcPr marL="6350" marR="6350" marT="6350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7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Microsoft YaHei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000000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AC001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L="28575" marR="28575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專案設計(從無到有重新設計)</a:t>
                      </a:r>
                      <a:endParaRPr/>
                    </a:p>
                  </a:txBody>
                  <a:tcPr marL="22850" marR="2285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Microsoft YaHei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000000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設計部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L="28575" marR="28575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Microsoft YaHei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000000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AC002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L="28575" marR="28575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專案設計(客戶提供外型)</a:t>
                      </a:r>
                      <a:endParaRPr/>
                    </a:p>
                  </a:txBody>
                  <a:tcPr marL="22850" marR="2285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Microsoft YaHei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000000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設計部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L="28575" marR="28575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Microsoft YaHei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000000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AC003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L="28575" marR="28575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自有商品開發</a:t>
                      </a:r>
                      <a:endParaRPr/>
                    </a:p>
                  </a:txBody>
                  <a:tcPr marL="22850" marR="2285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Microsoft YaHei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000000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設計部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L="28575" marR="28575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Microsoft YaHei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000000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AC004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L="28575" marR="28575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PM管理與開會</a:t>
                      </a:r>
                      <a:endParaRPr/>
                    </a:p>
                  </a:txBody>
                  <a:tcPr marL="22850" marR="2285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Microsoft YaHei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000000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設計部&amp;業務部</a:t>
                      </a:r>
                      <a:endParaRPr/>
                    </a:p>
                  </a:txBody>
                  <a:tcPr marL="28575" marR="28575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Microsoft YaHei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000000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AC005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L="28575" marR="28575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客戶服務</a:t>
                      </a:r>
                      <a:endParaRPr/>
                    </a:p>
                  </a:txBody>
                  <a:tcPr marL="22850" marR="2285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Microsoft YaHei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000000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業務部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L="28575" marR="28575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5" name="Google Shape;375;g132a6bfaa1e_0_8"/>
          <p:cNvSpPr/>
          <p:nvPr/>
        </p:nvSpPr>
        <p:spPr>
          <a:xfrm>
            <a:off x="3032125" y="21463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6" name="Google Shape;376;g132a6bfaa1e_0_8"/>
          <p:cNvGrpSpPr/>
          <p:nvPr/>
        </p:nvGrpSpPr>
        <p:grpSpPr>
          <a:xfrm>
            <a:off x="106153" y="327910"/>
            <a:ext cx="5926417" cy="669414"/>
            <a:chOff x="106153" y="327910"/>
            <a:chExt cx="5926417" cy="669414"/>
          </a:xfrm>
        </p:grpSpPr>
        <p:grpSp>
          <p:nvGrpSpPr>
            <p:cNvPr id="377" name="Google Shape;377;g132a6bfaa1e_0_8"/>
            <p:cNvGrpSpPr/>
            <p:nvPr/>
          </p:nvGrpSpPr>
          <p:grpSpPr>
            <a:xfrm>
              <a:off x="106153" y="327910"/>
              <a:ext cx="5926417" cy="595691"/>
              <a:chOff x="106153" y="327910"/>
              <a:chExt cx="5926417" cy="595691"/>
            </a:xfrm>
          </p:grpSpPr>
          <p:grpSp>
            <p:nvGrpSpPr>
              <p:cNvPr id="378" name="Google Shape;378;g132a6bfaa1e_0_8"/>
              <p:cNvGrpSpPr/>
              <p:nvPr/>
            </p:nvGrpSpPr>
            <p:grpSpPr>
              <a:xfrm>
                <a:off x="106153" y="350901"/>
                <a:ext cx="572700" cy="572700"/>
                <a:chOff x="5861381" y="710466"/>
                <a:chExt cx="572700" cy="572700"/>
              </a:xfrm>
            </p:grpSpPr>
            <p:sp>
              <p:nvSpPr>
                <p:cNvPr id="379" name="Google Shape;379;g132a6bfaa1e_0_8"/>
                <p:cNvSpPr/>
                <p:nvPr/>
              </p:nvSpPr>
              <p:spPr>
                <a:xfrm>
                  <a:off x="5861381" y="710466"/>
                  <a:ext cx="572700" cy="572700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" name="Google Shape;380;g132a6bfaa1e_0_8"/>
                <p:cNvSpPr/>
                <p:nvPr/>
              </p:nvSpPr>
              <p:spPr>
                <a:xfrm>
                  <a:off x="6016017" y="865112"/>
                  <a:ext cx="263358" cy="263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81" name="Google Shape;381;g132a6bfaa1e_0_8"/>
              <p:cNvSpPr txBox="1"/>
              <p:nvPr/>
            </p:nvSpPr>
            <p:spPr>
              <a:xfrm>
                <a:off x="633770" y="327910"/>
                <a:ext cx="53988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模組二</a:t>
                </a:r>
                <a:r>
                  <a:rPr kumimoji="0" lang="en-US" altLang="zh-TW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r>
                  <a:rPr kumimoji="0" lang="zh-TW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作業大項</a:t>
                </a: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382" name="Google Shape;382;g132a6bfaa1e_0_8"/>
            <p:cNvCxnSpPr/>
            <p:nvPr/>
          </p:nvCxnSpPr>
          <p:spPr>
            <a:xfrm>
              <a:off x="847071" y="997324"/>
              <a:ext cx="2962800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26746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g132a6bfaa1e_0_21"/>
          <p:cNvGrpSpPr/>
          <p:nvPr/>
        </p:nvGrpSpPr>
        <p:grpSpPr>
          <a:xfrm>
            <a:off x="106153" y="327910"/>
            <a:ext cx="5926417" cy="669414"/>
            <a:chOff x="106153" y="327910"/>
            <a:chExt cx="5926417" cy="669414"/>
          </a:xfrm>
        </p:grpSpPr>
        <p:grpSp>
          <p:nvGrpSpPr>
            <p:cNvPr id="389" name="Google Shape;389;g132a6bfaa1e_0_21"/>
            <p:cNvGrpSpPr/>
            <p:nvPr/>
          </p:nvGrpSpPr>
          <p:grpSpPr>
            <a:xfrm>
              <a:off x="106153" y="327910"/>
              <a:ext cx="5926417" cy="595691"/>
              <a:chOff x="106153" y="327910"/>
              <a:chExt cx="5926417" cy="595691"/>
            </a:xfrm>
          </p:grpSpPr>
          <p:grpSp>
            <p:nvGrpSpPr>
              <p:cNvPr id="390" name="Google Shape;390;g132a6bfaa1e_0_21"/>
              <p:cNvGrpSpPr/>
              <p:nvPr/>
            </p:nvGrpSpPr>
            <p:grpSpPr>
              <a:xfrm>
                <a:off x="106153" y="350901"/>
                <a:ext cx="572700" cy="572700"/>
                <a:chOff x="5861381" y="710466"/>
                <a:chExt cx="572700" cy="572700"/>
              </a:xfrm>
            </p:grpSpPr>
            <p:sp>
              <p:nvSpPr>
                <p:cNvPr id="391" name="Google Shape;391;g132a6bfaa1e_0_21"/>
                <p:cNvSpPr/>
                <p:nvPr/>
              </p:nvSpPr>
              <p:spPr>
                <a:xfrm>
                  <a:off x="5861381" y="710466"/>
                  <a:ext cx="572700" cy="572700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" name="Google Shape;392;g132a6bfaa1e_0_21"/>
                <p:cNvSpPr/>
                <p:nvPr/>
              </p:nvSpPr>
              <p:spPr>
                <a:xfrm>
                  <a:off x="6016017" y="865112"/>
                  <a:ext cx="263358" cy="263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93" name="Google Shape;393;g132a6bfaa1e_0_21"/>
              <p:cNvSpPr txBox="1"/>
              <p:nvPr/>
            </p:nvSpPr>
            <p:spPr>
              <a:xfrm>
                <a:off x="633770" y="327910"/>
                <a:ext cx="53988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模組二</a:t>
                </a:r>
                <a:r>
                  <a:rPr kumimoji="0" lang="en-US" altLang="zh-TW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r>
                  <a:rPr kumimoji="0" lang="zh-TW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正常產能</a:t>
                </a:r>
                <a:endParaRPr kumimoji="0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394" name="Google Shape;394;g132a6bfaa1e_0_21"/>
            <p:cNvCxnSpPr/>
            <p:nvPr/>
          </p:nvCxnSpPr>
          <p:spPr>
            <a:xfrm>
              <a:off x="847071" y="997324"/>
              <a:ext cx="2962800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395" name="Google Shape;395;g132a6bfaa1e_0_21"/>
          <p:cNvGraphicFramePr/>
          <p:nvPr/>
        </p:nvGraphicFramePr>
        <p:xfrm>
          <a:off x="1370500" y="1621088"/>
          <a:ext cx="9331800" cy="38376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96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47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作業中心代碼</a:t>
                      </a:r>
                      <a:endParaRPr sz="18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(作業中心)</a:t>
                      </a:r>
                      <a:endParaRPr sz="18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作業代碼</a:t>
                      </a:r>
                      <a:endParaRPr sz="18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(作業名稱)</a:t>
                      </a:r>
                      <a:endParaRPr sz="18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正常產能時間</a:t>
                      </a:r>
                      <a:endParaRPr sz="18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A0102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設計部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AC001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專案設計(從無到有重新設計)</a:t>
                      </a:r>
                      <a:endParaRPr sz="18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175.8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A0102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設計部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AC002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專案設計(客戶提供外型)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59.25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A0102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設計部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AC003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自有商品開發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47.95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A0102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設計部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AC004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PM管理與開會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A0101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業務部</a:t>
                      </a:r>
                      <a:endParaRPr sz="1800"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AC004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PM管理與開會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80.66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A0101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PMingLiu"/>
                          <a:ea typeface="PMingLiu"/>
                          <a:cs typeface="PMingLiu"/>
                          <a:sym typeface="PMingLiu"/>
                        </a:rPr>
                        <a:t>業務部</a:t>
                      </a:r>
                      <a:endParaRPr sz="1800"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AC005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客戶服務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87.34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23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2a6bfaa1e_0_50"/>
          <p:cNvSpPr txBox="1"/>
          <p:nvPr/>
        </p:nvSpPr>
        <p:spPr>
          <a:xfrm>
            <a:off x="388779" y="939910"/>
            <a:ext cx="1894800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總括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132a6bfaa1e_0_50"/>
          <p:cNvSpPr txBox="1"/>
          <p:nvPr/>
        </p:nvSpPr>
        <p:spPr>
          <a:xfrm>
            <a:off x="566296" y="5596053"/>
            <a:ext cx="4097111" cy="108948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tabLst/>
              <a:defRPr/>
            </a:pPr>
            <a:r>
              <a: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專案設計</a:t>
            </a:r>
            <a:r>
              <a:rPr kumimoji="0" lang="en-US" altLang="zh-TW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</a:t>
            </a:r>
            <a:r>
              <a: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從無到有重新設計</a:t>
            </a:r>
            <a:r>
              <a:rPr kumimoji="0" lang="en-US" altLang="zh-TW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)</a:t>
            </a:r>
            <a:r>
              <a: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正常產能佔比最高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tabLst/>
              <a:defRPr/>
            </a:pPr>
            <a:r>
              <a: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自有商品開發正常產能佔比最低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03" name="Google Shape;403;g132a6bfaa1e_0_50"/>
          <p:cNvGrpSpPr/>
          <p:nvPr/>
        </p:nvGrpSpPr>
        <p:grpSpPr>
          <a:xfrm>
            <a:off x="156635" y="38397"/>
            <a:ext cx="4963558" cy="786009"/>
            <a:chOff x="106153" y="1644"/>
            <a:chExt cx="5064517" cy="786009"/>
          </a:xfrm>
        </p:grpSpPr>
        <p:grpSp>
          <p:nvGrpSpPr>
            <p:cNvPr id="404" name="Google Shape;404;g132a6bfaa1e_0_50"/>
            <p:cNvGrpSpPr/>
            <p:nvPr/>
          </p:nvGrpSpPr>
          <p:grpSpPr>
            <a:xfrm>
              <a:off x="106153" y="1644"/>
              <a:ext cx="5064517" cy="786009"/>
              <a:chOff x="106153" y="1644"/>
              <a:chExt cx="5064517" cy="786009"/>
            </a:xfrm>
          </p:grpSpPr>
          <p:grpSp>
            <p:nvGrpSpPr>
              <p:cNvPr id="405" name="Google Shape;405;g132a6bfaa1e_0_50"/>
              <p:cNvGrpSpPr/>
              <p:nvPr/>
            </p:nvGrpSpPr>
            <p:grpSpPr>
              <a:xfrm>
                <a:off x="106153" y="135001"/>
                <a:ext cx="572700" cy="572700"/>
                <a:chOff x="5861381" y="710466"/>
                <a:chExt cx="572700" cy="572700"/>
              </a:xfrm>
            </p:grpSpPr>
            <p:sp>
              <p:nvSpPr>
                <p:cNvPr id="406" name="Google Shape;406;g132a6bfaa1e_0_50"/>
                <p:cNvSpPr/>
                <p:nvPr/>
              </p:nvSpPr>
              <p:spPr>
                <a:xfrm>
                  <a:off x="5861381" y="710466"/>
                  <a:ext cx="572700" cy="572700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" name="Google Shape;407;g132a6bfaa1e_0_50"/>
                <p:cNvSpPr/>
                <p:nvPr/>
              </p:nvSpPr>
              <p:spPr>
                <a:xfrm>
                  <a:off x="6016017" y="865112"/>
                  <a:ext cx="263358" cy="263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08" name="Google Shape;408;g132a6bfaa1e_0_50"/>
              <p:cNvSpPr txBox="1"/>
              <p:nvPr/>
            </p:nvSpPr>
            <p:spPr>
              <a:xfrm>
                <a:off x="633770" y="1644"/>
                <a:ext cx="4536900" cy="786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模組二</a:t>
                </a:r>
                <a:r>
                  <a:rPr kumimoji="0" lang="en-US" altLang="zh-TW" sz="2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r>
                  <a:rPr kumimoji="0" lang="zh-TW" altLang="en-US" sz="2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正常</a:t>
                </a:r>
                <a:r>
                  <a:rPr kumimoji="0" lang="zh-TW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產能占比表</a:t>
                </a:r>
                <a:endParaRPr kumimoji="0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409" name="Google Shape;409;g132a6bfaa1e_0_50"/>
            <p:cNvCxnSpPr/>
            <p:nvPr/>
          </p:nvCxnSpPr>
          <p:spPr>
            <a:xfrm>
              <a:off x="633770" y="770543"/>
              <a:ext cx="3354000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410" name="Google Shape;410;g132a6bfaa1e_0_50"/>
          <p:cNvGraphicFramePr/>
          <p:nvPr/>
        </p:nvGraphicFramePr>
        <p:xfrm>
          <a:off x="4888050" y="1255195"/>
          <a:ext cx="7232300" cy="467047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5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6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2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正常產能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正常產能成本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/>
                        <a:t>第一階作業</a:t>
                      </a:r>
                      <a:endParaRPr sz="1800" dirty="0"/>
                    </a:p>
                  </a:txBody>
                  <a:tcPr marL="28575" marR="2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產能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產能佔比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成本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成本佔比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AC001:專案設計</a:t>
                      </a:r>
                      <a:br>
                        <a:rPr lang="zh-TW" sz="1800"/>
                      </a:br>
                      <a:r>
                        <a:rPr lang="zh-TW" sz="1800"/>
                        <a:t>(從無到有重新設計)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175.80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36.32%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69,598.35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30.15%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4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AC002:專案設計</a:t>
                      </a:r>
                      <a:br>
                        <a:rPr lang="zh-TW" sz="1800"/>
                      </a:br>
                      <a:r>
                        <a:rPr lang="zh-TW" sz="1800"/>
                        <a:t>(客戶提供外型)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59.25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12.24%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23,456.78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10.16%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AC003:自有商品開發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47.95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9.91%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18,983.17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8.22%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AC004:PM管理與開會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113.66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23.48%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63,849.21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27.65%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AC005:客戶服務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87.34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18.05%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54,990.50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23.82%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4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/>
                        <a:t>總計</a:t>
                      </a:r>
                      <a:endParaRPr sz="1800" b="1"/>
                    </a:p>
                  </a:txBody>
                  <a:tcPr marL="28575" marR="2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/>
                        <a:t>484.00</a:t>
                      </a:r>
                      <a:endParaRPr sz="1800" b="1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/>
                        <a:t>230,878.00</a:t>
                      </a:r>
                      <a:endParaRPr sz="1800" b="1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11" name="Google Shape;411;g132a6bfaa1e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688" y="1407670"/>
            <a:ext cx="2829453" cy="41498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462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1904" r="10643"/>
          <a:stretch/>
        </p:blipFill>
        <p:spPr>
          <a:xfrm>
            <a:off x="0" y="0"/>
            <a:ext cx="521190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"/>
          <p:cNvSpPr txBox="1"/>
          <p:nvPr/>
        </p:nvSpPr>
        <p:spPr>
          <a:xfrm>
            <a:off x="6002671" y="365865"/>
            <a:ext cx="538421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tabLst/>
              <a:defRPr/>
            </a:pPr>
            <a:r>
              <a:rPr kumimoji="0" lang="zh-TW" altLang="en-US" sz="4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目錄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6010440" y="1250245"/>
            <a:ext cx="572631" cy="572631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" name="Google Shape;146;p2"/>
          <p:cNvCxnSpPr>
            <a:stCxn id="145" idx="4"/>
          </p:cNvCxnSpPr>
          <p:nvPr/>
        </p:nvCxnSpPr>
        <p:spPr>
          <a:xfrm>
            <a:off x="6296756" y="1822876"/>
            <a:ext cx="0" cy="5035200"/>
          </a:xfrm>
          <a:prstGeom prst="straightConnector1">
            <a:avLst/>
          </a:prstGeom>
          <a:noFill/>
          <a:ln w="9525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7" name="Google Shape;147;p2"/>
          <p:cNvSpPr txBox="1"/>
          <p:nvPr/>
        </p:nvSpPr>
        <p:spPr>
          <a:xfrm>
            <a:off x="6714751" y="1337049"/>
            <a:ext cx="3309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模組</a:t>
            </a: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一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8" name="Google Shape;148;p2"/>
          <p:cNvSpPr/>
          <p:nvPr/>
        </p:nvSpPr>
        <p:spPr>
          <a:xfrm>
            <a:off x="6158962" y="3144633"/>
            <a:ext cx="263359" cy="2633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6010440" y="2342964"/>
            <a:ext cx="572631" cy="572631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6001043" y="3529161"/>
            <a:ext cx="572631" cy="572631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"/>
          <p:cNvSpPr txBox="1"/>
          <p:nvPr/>
        </p:nvSpPr>
        <p:spPr>
          <a:xfrm>
            <a:off x="6734632" y="2429244"/>
            <a:ext cx="129394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模組</a:t>
            </a: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二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2" name="Google Shape;152;p2"/>
          <p:cNvSpPr txBox="1"/>
          <p:nvPr/>
        </p:nvSpPr>
        <p:spPr>
          <a:xfrm>
            <a:off x="6714751" y="6038403"/>
            <a:ext cx="198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50;p2"/>
          <p:cNvSpPr/>
          <p:nvPr/>
        </p:nvSpPr>
        <p:spPr>
          <a:xfrm>
            <a:off x="6001042" y="4798374"/>
            <a:ext cx="572631" cy="572631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en-US" sz="1800" dirty="0">
                <a:solidFill>
                  <a:srgbClr val="FFFFFF"/>
                </a:solidFill>
                <a:latin typeface="Montserrat"/>
                <a:sym typeface="Montserrat"/>
              </a:rPr>
              <a:t>4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50;p2"/>
          <p:cNvSpPr/>
          <p:nvPr/>
        </p:nvSpPr>
        <p:spPr>
          <a:xfrm>
            <a:off x="6001041" y="5983061"/>
            <a:ext cx="572631" cy="572631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en-US" sz="1800" dirty="0">
                <a:solidFill>
                  <a:srgbClr val="FFFFFF"/>
                </a:solidFill>
                <a:latin typeface="Montserrat"/>
                <a:sym typeface="Montserrat"/>
              </a:rPr>
              <a:t>5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51;p2"/>
          <p:cNvSpPr txBox="1"/>
          <p:nvPr/>
        </p:nvSpPr>
        <p:spPr>
          <a:xfrm>
            <a:off x="6711468" y="3615441"/>
            <a:ext cx="129394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模組</a:t>
            </a:r>
            <a:r>
              <a:rPr lang="zh-TW" altLang="en-US" sz="20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三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" name="Google Shape;151;p2"/>
          <p:cNvSpPr txBox="1"/>
          <p:nvPr/>
        </p:nvSpPr>
        <p:spPr>
          <a:xfrm>
            <a:off x="6711482" y="4863781"/>
            <a:ext cx="129394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模組</a:t>
            </a:r>
            <a:r>
              <a:rPr lang="zh-TW" altLang="en-US" sz="2000" b="1" noProof="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四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" name="Google Shape;151;p2"/>
          <p:cNvSpPr txBox="1"/>
          <p:nvPr/>
        </p:nvSpPr>
        <p:spPr>
          <a:xfrm>
            <a:off x="6734632" y="6099868"/>
            <a:ext cx="210119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lang="zh-TW" altLang="en-US" sz="20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問題與改善建議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65499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2a6bfaa1e_0_65"/>
          <p:cNvSpPr txBox="1"/>
          <p:nvPr/>
        </p:nvSpPr>
        <p:spPr>
          <a:xfrm>
            <a:off x="380893" y="1037243"/>
            <a:ext cx="1894800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業務部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132a6bfaa1e_0_65"/>
          <p:cNvSpPr txBox="1"/>
          <p:nvPr/>
        </p:nvSpPr>
        <p:spPr>
          <a:xfrm>
            <a:off x="6886752" y="4664875"/>
            <a:ext cx="4311000" cy="3693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altLang="zh-TW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PM</a:t>
            </a:r>
            <a:r>
              <a: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管理與開會</a:t>
            </a:r>
            <a:r>
              <a: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、客戶服務各佔一半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9" name="Google Shape;419;g132a6bfaa1e_0_65"/>
          <p:cNvGrpSpPr/>
          <p:nvPr/>
        </p:nvGrpSpPr>
        <p:grpSpPr>
          <a:xfrm>
            <a:off x="94578" y="125675"/>
            <a:ext cx="5064517" cy="786009"/>
            <a:chOff x="106153" y="9928"/>
            <a:chExt cx="5064517" cy="786009"/>
          </a:xfrm>
        </p:grpSpPr>
        <p:grpSp>
          <p:nvGrpSpPr>
            <p:cNvPr id="420" name="Google Shape;420;g132a6bfaa1e_0_65"/>
            <p:cNvGrpSpPr/>
            <p:nvPr/>
          </p:nvGrpSpPr>
          <p:grpSpPr>
            <a:xfrm>
              <a:off x="106153" y="9928"/>
              <a:ext cx="5064517" cy="786009"/>
              <a:chOff x="106153" y="9928"/>
              <a:chExt cx="5064517" cy="786009"/>
            </a:xfrm>
          </p:grpSpPr>
          <p:grpSp>
            <p:nvGrpSpPr>
              <p:cNvPr id="421" name="Google Shape;421;g132a6bfaa1e_0_65"/>
              <p:cNvGrpSpPr/>
              <p:nvPr/>
            </p:nvGrpSpPr>
            <p:grpSpPr>
              <a:xfrm>
                <a:off x="106153" y="135001"/>
                <a:ext cx="572700" cy="572700"/>
                <a:chOff x="5861381" y="710466"/>
                <a:chExt cx="572700" cy="572700"/>
              </a:xfrm>
            </p:grpSpPr>
            <p:sp>
              <p:nvSpPr>
                <p:cNvPr id="422" name="Google Shape;422;g132a6bfaa1e_0_65"/>
                <p:cNvSpPr/>
                <p:nvPr/>
              </p:nvSpPr>
              <p:spPr>
                <a:xfrm>
                  <a:off x="5861381" y="710466"/>
                  <a:ext cx="572700" cy="572700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" name="Google Shape;423;g132a6bfaa1e_0_65"/>
                <p:cNvSpPr/>
                <p:nvPr/>
              </p:nvSpPr>
              <p:spPr>
                <a:xfrm>
                  <a:off x="6016017" y="865112"/>
                  <a:ext cx="263358" cy="263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24" name="Google Shape;424;g132a6bfaa1e_0_65"/>
              <p:cNvSpPr txBox="1"/>
              <p:nvPr/>
            </p:nvSpPr>
            <p:spPr>
              <a:xfrm>
                <a:off x="633770" y="9928"/>
                <a:ext cx="4536900" cy="786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模組二</a:t>
                </a:r>
                <a:r>
                  <a:rPr kumimoji="0" lang="en-US" altLang="zh-TW" sz="2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r>
                  <a:rPr kumimoji="0" lang="zh-TW" altLang="en-US" sz="2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正常</a:t>
                </a:r>
                <a:r>
                  <a:rPr kumimoji="0" lang="zh-TW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產能占比表</a:t>
                </a:r>
                <a:endParaRPr kumimoji="0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425" name="Google Shape;425;g132a6bfaa1e_0_65"/>
            <p:cNvCxnSpPr/>
            <p:nvPr/>
          </p:nvCxnSpPr>
          <p:spPr>
            <a:xfrm>
              <a:off x="678853" y="795937"/>
              <a:ext cx="3354000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426" name="Google Shape;426;g132a6bfaa1e_0_65"/>
          <p:cNvGraphicFramePr/>
          <p:nvPr/>
        </p:nvGraphicFramePr>
        <p:xfrm>
          <a:off x="4945850" y="1074138"/>
          <a:ext cx="7044525" cy="24915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3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1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正常產能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正常產能成本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第一階作業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產能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產能佔比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成本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成本佔比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AC004:PM管理與開會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80.66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48.01%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50,784.67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48.01%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AC005:客戶服務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87.34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51.99%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54,990.50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51.99%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/>
                        <a:t>總計</a:t>
                      </a:r>
                      <a:endParaRPr sz="1800" b="1"/>
                    </a:p>
                  </a:txBody>
                  <a:tcPr marL="28575" marR="2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/>
                        <a:t>168.00</a:t>
                      </a:r>
                      <a:endParaRPr sz="1800" b="1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/>
                        <a:t>105,775.17</a:t>
                      </a:r>
                      <a:endParaRPr sz="1800" b="1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27" name="Google Shape;427;g132a6bfaa1e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14" y="3728182"/>
            <a:ext cx="5494537" cy="29931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54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2a6bfaa1e_0_80"/>
          <p:cNvSpPr txBox="1"/>
          <p:nvPr/>
        </p:nvSpPr>
        <p:spPr>
          <a:xfrm>
            <a:off x="260789" y="938650"/>
            <a:ext cx="1894800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設計部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132a6bfaa1e_0_80"/>
          <p:cNvSpPr txBox="1"/>
          <p:nvPr/>
        </p:nvSpPr>
        <p:spPr>
          <a:xfrm>
            <a:off x="7331524" y="6202500"/>
            <a:ext cx="4305300" cy="3693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tabLst/>
              <a:defRPr/>
            </a:pPr>
            <a:r>
              <a: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專案設計</a:t>
            </a:r>
            <a:r>
              <a:rPr kumimoji="0" lang="en-US" altLang="zh-TW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</a:t>
            </a:r>
            <a:r>
              <a: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從無到有重新設計</a:t>
            </a:r>
            <a:r>
              <a:rPr kumimoji="0" lang="en-US" altLang="zh-TW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)</a:t>
            </a:r>
            <a:r>
              <a: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占比最多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g132a6bfaa1e_0_80"/>
          <p:cNvGrpSpPr/>
          <p:nvPr/>
        </p:nvGrpSpPr>
        <p:grpSpPr>
          <a:xfrm>
            <a:off x="106153" y="11246"/>
            <a:ext cx="5064517" cy="786009"/>
            <a:chOff x="106153" y="11246"/>
            <a:chExt cx="5064517" cy="786009"/>
          </a:xfrm>
        </p:grpSpPr>
        <p:grpSp>
          <p:nvGrpSpPr>
            <p:cNvPr id="436" name="Google Shape;436;g132a6bfaa1e_0_80"/>
            <p:cNvGrpSpPr/>
            <p:nvPr/>
          </p:nvGrpSpPr>
          <p:grpSpPr>
            <a:xfrm>
              <a:off x="106153" y="11246"/>
              <a:ext cx="5064517" cy="786009"/>
              <a:chOff x="106153" y="11246"/>
              <a:chExt cx="5064517" cy="786009"/>
            </a:xfrm>
          </p:grpSpPr>
          <p:grpSp>
            <p:nvGrpSpPr>
              <p:cNvPr id="437" name="Google Shape;437;g132a6bfaa1e_0_80"/>
              <p:cNvGrpSpPr/>
              <p:nvPr/>
            </p:nvGrpSpPr>
            <p:grpSpPr>
              <a:xfrm>
                <a:off x="106153" y="135001"/>
                <a:ext cx="572700" cy="572700"/>
                <a:chOff x="5861381" y="710466"/>
                <a:chExt cx="572700" cy="572700"/>
              </a:xfrm>
            </p:grpSpPr>
            <p:sp>
              <p:nvSpPr>
                <p:cNvPr id="438" name="Google Shape;438;g132a6bfaa1e_0_80"/>
                <p:cNvSpPr/>
                <p:nvPr/>
              </p:nvSpPr>
              <p:spPr>
                <a:xfrm>
                  <a:off x="5861381" y="710466"/>
                  <a:ext cx="572700" cy="572700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" name="Google Shape;439;g132a6bfaa1e_0_80"/>
                <p:cNvSpPr/>
                <p:nvPr/>
              </p:nvSpPr>
              <p:spPr>
                <a:xfrm>
                  <a:off x="6016017" y="865112"/>
                  <a:ext cx="263358" cy="263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40" name="Google Shape;440;g132a6bfaa1e_0_80"/>
              <p:cNvSpPr txBox="1"/>
              <p:nvPr/>
            </p:nvSpPr>
            <p:spPr>
              <a:xfrm>
                <a:off x="633770" y="11246"/>
                <a:ext cx="4536900" cy="786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模組二</a:t>
                </a:r>
                <a:r>
                  <a:rPr kumimoji="0" lang="en-US" altLang="zh-TW" sz="2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r>
                  <a:rPr kumimoji="0" lang="zh-TW" altLang="en-US" sz="2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正常</a:t>
                </a:r>
                <a:r>
                  <a:rPr kumimoji="0" lang="zh-TW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產能占比表</a:t>
                </a:r>
                <a:endParaRPr kumimoji="0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441" name="Google Shape;441;g132a6bfaa1e_0_80"/>
            <p:cNvCxnSpPr/>
            <p:nvPr/>
          </p:nvCxnSpPr>
          <p:spPr>
            <a:xfrm>
              <a:off x="633770" y="724245"/>
              <a:ext cx="3354000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42" name="Google Shape;442;g132a6bfaa1e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675" y="505327"/>
            <a:ext cx="3855826" cy="55417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3" name="Google Shape;443;g132a6bfaa1e_0_80"/>
          <p:cNvGraphicFramePr/>
          <p:nvPr/>
        </p:nvGraphicFramePr>
        <p:xfrm>
          <a:off x="0" y="1577713"/>
          <a:ext cx="7001225" cy="46790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7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4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1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正常產能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正常產能成本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第一階作業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產能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產能佔比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成本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成本佔比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AC001:專案設計(從無到有重新設計)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175.80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55.63%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69,598.35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55.63%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AC002:專案設計(客戶提供外型)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59.25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18.75%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23,456.78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18.75%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AC003:自有商品開發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47.95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15.17%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18,983.17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15.17%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AC004:PM管理與開會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33.00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10.44%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13,064.54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10.44%</a:t>
                      </a: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/>
                        <a:t>總計</a:t>
                      </a:r>
                      <a:endParaRPr sz="1800" b="1"/>
                    </a:p>
                  </a:txBody>
                  <a:tcPr marL="28575" marR="2857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/>
                        <a:t>316.00</a:t>
                      </a:r>
                      <a:endParaRPr sz="1800" b="1" dirty="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/>
                        <a:t>125,102.83</a:t>
                      </a:r>
                      <a:endParaRPr sz="1800" b="1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28575" marR="28575" marT="91425" marB="91425">
                    <a:lnL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3D3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79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"/>
          <p:cNvSpPr/>
          <p:nvPr/>
        </p:nvSpPr>
        <p:spPr>
          <a:xfrm>
            <a:off x="830421" y="615819"/>
            <a:ext cx="10531158" cy="56263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3"/>
          <p:cNvSpPr txBox="1"/>
          <p:nvPr/>
        </p:nvSpPr>
        <p:spPr>
          <a:xfrm>
            <a:off x="7556943" y="1553673"/>
            <a:ext cx="365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模組</a:t>
            </a:r>
            <a:r>
              <a:rPr kumimoji="0" lang="zh-TW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三</a:t>
            </a:r>
            <a:endParaRPr kumimoji="0" sz="4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6" name="Google Shape;15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2402" y="1446814"/>
            <a:ext cx="4695370" cy="396394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57" name="Google Shape;157;p3"/>
          <p:cNvSpPr/>
          <p:nvPr/>
        </p:nvSpPr>
        <p:spPr>
          <a:xfrm>
            <a:off x="6727301" y="1553673"/>
            <a:ext cx="681706" cy="72023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Arial"/>
              </a:rPr>
              <a:t>3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Arial"/>
            </a:endParaRPr>
          </a:p>
        </p:txBody>
      </p:sp>
      <p:sp>
        <p:nvSpPr>
          <p:cNvPr id="158" name="Google Shape;158;p3"/>
          <p:cNvSpPr txBox="1"/>
          <p:nvPr/>
        </p:nvSpPr>
        <p:spPr>
          <a:xfrm>
            <a:off x="6929753" y="2530133"/>
            <a:ext cx="2927113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作業細項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超用與剩餘產能分析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品質</a:t>
            </a:r>
            <a:r>
              <a:rPr kumimoji="0" lang="zh-TW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屬性</a:t>
            </a:r>
            <a:endParaRPr kumimoji="0" lang="en-US" altLang="zh-TW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產能</a:t>
            </a:r>
            <a:r>
              <a:rPr kumimoji="0" lang="zh-TW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屬性</a:t>
            </a:r>
            <a:endParaRPr kumimoji="0" lang="en-US" altLang="zh-TW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附加價值</a:t>
            </a:r>
            <a:r>
              <a:rPr kumimoji="0" lang="zh-TW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屬性</a:t>
            </a:r>
            <a:endParaRPr kumimoji="0" lang="en-US" altLang="zh-TW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顧客</a:t>
            </a:r>
            <a:r>
              <a:rPr kumimoji="0" lang="zh-TW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服務屬性</a:t>
            </a:r>
            <a:endParaRPr kumimoji="0" lang="en-US" altLang="zh-TW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綠色屬性</a:t>
            </a:r>
            <a:endParaRPr kumimoji="0" lang="en-US" altLang="zh-TW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各</a:t>
            </a:r>
            <a:r>
              <a:rPr kumimoji="0" lang="zh-TW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作業</a:t>
            </a: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細項</a:t>
            </a:r>
            <a:r>
              <a:rPr kumimoji="0" lang="zh-TW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成本與建議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90671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1"/>
          <p:cNvGrpSpPr/>
          <p:nvPr/>
        </p:nvGrpSpPr>
        <p:grpSpPr>
          <a:xfrm>
            <a:off x="106153" y="196506"/>
            <a:ext cx="5926417" cy="800818"/>
            <a:chOff x="106153" y="196506"/>
            <a:chExt cx="5926417" cy="800818"/>
          </a:xfrm>
        </p:grpSpPr>
        <p:grpSp>
          <p:nvGrpSpPr>
            <p:cNvPr id="175" name="Google Shape;175;p11"/>
            <p:cNvGrpSpPr/>
            <p:nvPr/>
          </p:nvGrpSpPr>
          <p:grpSpPr>
            <a:xfrm>
              <a:off x="106153" y="196506"/>
              <a:ext cx="5926417" cy="786009"/>
              <a:chOff x="106153" y="196506"/>
              <a:chExt cx="5926417" cy="786009"/>
            </a:xfrm>
          </p:grpSpPr>
          <p:grpSp>
            <p:nvGrpSpPr>
              <p:cNvPr id="176" name="Google Shape;176;p11"/>
              <p:cNvGrpSpPr/>
              <p:nvPr/>
            </p:nvGrpSpPr>
            <p:grpSpPr>
              <a:xfrm>
                <a:off x="106153" y="350901"/>
                <a:ext cx="572631" cy="572631"/>
                <a:chOff x="5861381" y="710466"/>
                <a:chExt cx="572631" cy="572631"/>
              </a:xfrm>
            </p:grpSpPr>
            <p:sp>
              <p:nvSpPr>
                <p:cNvPr id="177" name="Google Shape;177;p11"/>
                <p:cNvSpPr/>
                <p:nvPr/>
              </p:nvSpPr>
              <p:spPr>
                <a:xfrm>
                  <a:off x="5861381" y="710466"/>
                  <a:ext cx="572631" cy="572631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11"/>
                <p:cNvSpPr/>
                <p:nvPr/>
              </p:nvSpPr>
              <p:spPr>
                <a:xfrm>
                  <a:off x="6016017" y="865112"/>
                  <a:ext cx="263359" cy="26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9" name="Google Shape;179;p11"/>
              <p:cNvSpPr txBox="1"/>
              <p:nvPr/>
            </p:nvSpPr>
            <p:spPr>
              <a:xfrm>
                <a:off x="633770" y="196506"/>
                <a:ext cx="5398800" cy="786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模組三</a:t>
                </a:r>
                <a:r>
                  <a:rPr kumimoji="0" lang="en-US" altLang="zh-TW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r>
                  <a:rPr kumimoji="0" lang="zh-TW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作業細項</a:t>
                </a:r>
                <a:endParaRPr kumimoji="0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180" name="Google Shape;180;p11"/>
            <p:cNvCxnSpPr/>
            <p:nvPr/>
          </p:nvCxnSpPr>
          <p:spPr>
            <a:xfrm>
              <a:off x="847071" y="997324"/>
              <a:ext cx="2962929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0AA97EF-A11A-6D25-A14B-06BE82623045}"/>
              </a:ext>
            </a:extLst>
          </p:cNvPr>
          <p:cNvSpPr txBox="1"/>
          <p:nvPr/>
        </p:nvSpPr>
        <p:spPr>
          <a:xfrm>
            <a:off x="847071" y="1124881"/>
            <a:ext cx="2075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業務</a:t>
            </a: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部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733523"/>
              </p:ext>
            </p:extLst>
          </p:nvPr>
        </p:nvGraphicFramePr>
        <p:xfrm>
          <a:off x="73307" y="1586548"/>
          <a:ext cx="12060818" cy="3365570"/>
        </p:xfrm>
        <a:graphic>
          <a:graphicData uri="http://schemas.openxmlformats.org/drawingml/2006/table">
            <a:tbl>
              <a:tblPr/>
              <a:tblGrid>
                <a:gridCol w="1748900">
                  <a:extLst>
                    <a:ext uri="{9D8B030D-6E8A-4147-A177-3AD203B41FA5}">
                      <a16:colId xmlns:a16="http://schemas.microsoft.com/office/drawing/2014/main" val="876509029"/>
                    </a:ext>
                  </a:extLst>
                </a:gridCol>
                <a:gridCol w="2524357">
                  <a:extLst>
                    <a:ext uri="{9D8B030D-6E8A-4147-A177-3AD203B41FA5}">
                      <a16:colId xmlns:a16="http://schemas.microsoft.com/office/drawing/2014/main" val="3946192831"/>
                    </a:ext>
                  </a:extLst>
                </a:gridCol>
                <a:gridCol w="1121936">
                  <a:extLst>
                    <a:ext uri="{9D8B030D-6E8A-4147-A177-3AD203B41FA5}">
                      <a16:colId xmlns:a16="http://schemas.microsoft.com/office/drawing/2014/main" val="3654441016"/>
                    </a:ext>
                  </a:extLst>
                </a:gridCol>
                <a:gridCol w="1303427">
                  <a:extLst>
                    <a:ext uri="{9D8B030D-6E8A-4147-A177-3AD203B41FA5}">
                      <a16:colId xmlns:a16="http://schemas.microsoft.com/office/drawing/2014/main" val="1616461174"/>
                    </a:ext>
                  </a:extLst>
                </a:gridCol>
                <a:gridCol w="1303427">
                  <a:extLst>
                    <a:ext uri="{9D8B030D-6E8A-4147-A177-3AD203B41FA5}">
                      <a16:colId xmlns:a16="http://schemas.microsoft.com/office/drawing/2014/main" val="2282677795"/>
                    </a:ext>
                  </a:extLst>
                </a:gridCol>
                <a:gridCol w="2012886">
                  <a:extLst>
                    <a:ext uri="{9D8B030D-6E8A-4147-A177-3AD203B41FA5}">
                      <a16:colId xmlns:a16="http://schemas.microsoft.com/office/drawing/2014/main" val="1985807131"/>
                    </a:ext>
                  </a:extLst>
                </a:gridCol>
                <a:gridCol w="1253930">
                  <a:extLst>
                    <a:ext uri="{9D8B030D-6E8A-4147-A177-3AD203B41FA5}">
                      <a16:colId xmlns:a16="http://schemas.microsoft.com/office/drawing/2014/main" val="2692542068"/>
                    </a:ext>
                  </a:extLst>
                </a:gridCol>
                <a:gridCol w="791955">
                  <a:extLst>
                    <a:ext uri="{9D8B030D-6E8A-4147-A177-3AD203B41FA5}">
                      <a16:colId xmlns:a16="http://schemas.microsoft.com/office/drawing/2014/main" val="1666190526"/>
                    </a:ext>
                  </a:extLst>
                </a:gridCol>
              </a:tblGrid>
              <a:tr h="336557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作業大項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作業細項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品質屬性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產能屬性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附加價值屬性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顧客服務屬性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價值標的類別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優先順序</a:t>
                      </a:r>
                      <a:r>
                        <a:rPr lang="zh-TW" altLang="en-US" sz="1400" b="1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406733"/>
                  </a:ext>
                </a:extLst>
              </a:tr>
              <a:tr h="33655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AC004:PM</a:t>
                      </a:r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管理與開會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AC004_01:</a:t>
                      </a:r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了解專案需求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預防作業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間接生產力作業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必要性作業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開發顧客作業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Customer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284564"/>
                  </a:ext>
                </a:extLst>
              </a:tr>
              <a:tr h="33655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AC004_02:</a:t>
                      </a:r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報價作業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提供顧客產品或服務作業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Customer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873096"/>
                  </a:ext>
                </a:extLst>
              </a:tr>
              <a:tr h="33655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AC004_03:</a:t>
                      </a:r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內外部整合進度管理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鑑定作業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提供顧客產品或服務作業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Customer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813979"/>
                  </a:ext>
                </a:extLst>
              </a:tr>
              <a:tr h="33655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AC004_04:</a:t>
                      </a:r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產品照放置官網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提供顧客產品或服務作業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Customer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333264"/>
                  </a:ext>
                </a:extLst>
              </a:tr>
              <a:tr h="33655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AC004_05:</a:t>
                      </a:r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開會</a:t>
                      </a:r>
                      <a:r>
                        <a:rPr lang="en-US" altLang="zh-TW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前瞻性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預防作業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有附加價值作業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開發顧客作業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Project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924106"/>
                  </a:ext>
                </a:extLst>
              </a:tr>
              <a:tr h="33655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AC004_06:</a:t>
                      </a:r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開會</a:t>
                      </a:r>
                      <a:r>
                        <a:rPr lang="en-US" altLang="zh-TW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歷史性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內部失敗作業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無附加價值作業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Project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7703028"/>
                  </a:ext>
                </a:extLst>
              </a:tr>
              <a:tr h="33655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AC005:</a:t>
                      </a:r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客戶服務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AC005_01:</a:t>
                      </a:r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確認需求與報價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預防作業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有附加價值作業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開發顧客作業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Customer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4617943"/>
                  </a:ext>
                </a:extLst>
              </a:tr>
              <a:tr h="33655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AC005_02:</a:t>
                      </a:r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專案進度回報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提供顧客產品或服務作業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Customer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920397"/>
                  </a:ext>
                </a:extLst>
              </a:tr>
              <a:tr h="33655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AC005_03:</a:t>
                      </a:r>
                      <a:r>
                        <a:rPr lang="zh-TW" altLang="en-US" sz="14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售後及收款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售後服務顧客作業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Customer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742458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792095"/>
              </p:ext>
            </p:extLst>
          </p:nvPr>
        </p:nvGraphicFramePr>
        <p:xfrm>
          <a:off x="106153" y="5381492"/>
          <a:ext cx="4369600" cy="1354973"/>
        </p:xfrm>
        <a:graphic>
          <a:graphicData uri="http://schemas.openxmlformats.org/drawingml/2006/table">
            <a:tbl>
              <a:tblPr/>
              <a:tblGrid>
                <a:gridCol w="1253724">
                  <a:extLst>
                    <a:ext uri="{9D8B030D-6E8A-4147-A177-3AD203B41FA5}">
                      <a16:colId xmlns:a16="http://schemas.microsoft.com/office/drawing/2014/main" val="2846590607"/>
                    </a:ext>
                  </a:extLst>
                </a:gridCol>
                <a:gridCol w="1456534">
                  <a:extLst>
                    <a:ext uri="{9D8B030D-6E8A-4147-A177-3AD203B41FA5}">
                      <a16:colId xmlns:a16="http://schemas.microsoft.com/office/drawing/2014/main" val="3761015326"/>
                    </a:ext>
                  </a:extLst>
                </a:gridCol>
                <a:gridCol w="1659342">
                  <a:extLst>
                    <a:ext uri="{9D8B030D-6E8A-4147-A177-3AD203B41FA5}">
                      <a16:colId xmlns:a16="http://schemas.microsoft.com/office/drawing/2014/main" val="3863653664"/>
                    </a:ext>
                  </a:extLst>
                </a:gridCol>
              </a:tblGrid>
              <a:tr h="273017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屬性類別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優先改善次序</a:t>
                      </a:r>
                      <a:r>
                        <a:rPr lang="en-US" altLang="zh-TW" sz="1400" b="1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優先改善次序</a:t>
                      </a:r>
                      <a:r>
                        <a:rPr lang="en-US" altLang="zh-TW" sz="1400" b="1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572714"/>
                  </a:ext>
                </a:extLst>
              </a:tr>
              <a:tr h="273017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品質屬性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內部失敗作業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329087"/>
                  </a:ext>
                </a:extLst>
              </a:tr>
              <a:tr h="273017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產能屬性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無生產力作業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間接生產力作業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595605"/>
                  </a:ext>
                </a:extLst>
              </a:tr>
              <a:tr h="273017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附加價值屬性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無附加價值作業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必要性作業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951174"/>
                  </a:ext>
                </a:extLst>
              </a:tr>
              <a:tr h="262905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顧客服務屬性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售後服務顧客作業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17267"/>
                  </a:ext>
                </a:extLst>
              </a:tr>
            </a:tbl>
          </a:graphicData>
        </a:graphic>
      </p:graphicFrame>
      <p:sp>
        <p:nvSpPr>
          <p:cNvPr id="18" name="文字方塊 17">
            <a:extLst>
              <a:ext uri="{FF2B5EF4-FFF2-40B4-BE49-F238E27FC236}">
                <a16:creationId xmlns:a16="http://schemas.microsoft.com/office/drawing/2014/main" id="{50AA97EF-A11A-6D25-A14B-06BE82623045}"/>
              </a:ext>
            </a:extLst>
          </p:cNvPr>
          <p:cNvSpPr txBox="1"/>
          <p:nvPr/>
        </p:nvSpPr>
        <p:spPr>
          <a:xfrm>
            <a:off x="0" y="5073715"/>
            <a:ext cx="2075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【</a:t>
            </a:r>
            <a:r>
              <a: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優先改善次序圖例</a:t>
            </a:r>
            <a:r>
              <a:rPr kumimoji="0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】</a:t>
            </a:r>
            <a:r>
              <a:rPr kumimoji="0" lang="zh-TW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：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0AA97EF-A11A-6D25-A14B-06BE82623045}"/>
              </a:ext>
            </a:extLst>
          </p:cNvPr>
          <p:cNvSpPr txBox="1"/>
          <p:nvPr/>
        </p:nvSpPr>
        <p:spPr>
          <a:xfrm>
            <a:off x="5131775" y="5381492"/>
            <a:ext cx="5829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業務部</a:t>
            </a:r>
            <a:r>
              <a:rPr kumimoji="0" lang="zh-TW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應優先降低</a:t>
            </a: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之作業成本：</a:t>
            </a: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橘色</a:t>
            </a: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-&gt;</a:t>
            </a: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綠色</a:t>
            </a: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開會</a:t>
            </a: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_</a:t>
            </a: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歷史性</a:t>
            </a:r>
            <a:endParaRPr kumimoji="0" lang="en-US" altLang="zh-TW" sz="1800" b="0" i="0" u="none" strike="noStrike" kern="0" cap="none" spc="0" normalizeH="0" baseline="0" noProof="0" dirty="0" smtClean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報價</a:t>
            </a: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作業、產品照放置官網、售後及收款</a:t>
            </a:r>
            <a:endParaRPr kumimoji="0" lang="en-US" altLang="zh-TW" sz="1800" b="0" i="0" u="none" strike="noStrike" kern="0" cap="none" spc="0" normalizeH="0" baseline="0" noProof="0" dirty="0" smtClean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218;g128bfa24511_0_13"/>
          <p:cNvSpPr/>
          <p:nvPr/>
        </p:nvSpPr>
        <p:spPr>
          <a:xfrm>
            <a:off x="11273884" y="1481955"/>
            <a:ext cx="860242" cy="359175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73A6762-8554-780F-603C-14CB07D16CA8}"/>
              </a:ext>
            </a:extLst>
          </p:cNvPr>
          <p:cNvSpPr txBox="1"/>
          <p:nvPr/>
        </p:nvSpPr>
        <p:spPr>
          <a:xfrm>
            <a:off x="6773248" y="82032"/>
            <a:ext cx="5360877" cy="738664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*註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歷史性開會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: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 主要目的為檢討失敗、解決問題、狀況排除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前瞻性開會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: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 主要目的為找尋新客戶、業務開發、專案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左大括弧 16"/>
          <p:cNvSpPr/>
          <p:nvPr/>
        </p:nvSpPr>
        <p:spPr>
          <a:xfrm>
            <a:off x="1483111" y="1851103"/>
            <a:ext cx="579864" cy="398460"/>
          </a:xfrm>
          <a:prstGeom prst="leftBrace">
            <a:avLst>
              <a:gd name="adj1" fmla="val 8333"/>
              <a:gd name="adj2" fmla="val 61526"/>
            </a:avLst>
          </a:prstGeom>
          <a:noFill/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27336" y="1821826"/>
            <a:ext cx="1467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綠色設計</a:t>
            </a:r>
            <a:endParaRPr kumimoji="0" lang="en-US" altLang="zh-TW" sz="2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提案</a:t>
            </a:r>
          </a:p>
        </p:txBody>
      </p:sp>
    </p:spTree>
    <p:extLst>
      <p:ext uri="{BB962C8B-B14F-4D97-AF65-F5344CB8AC3E}">
        <p14:creationId xmlns:p14="http://schemas.microsoft.com/office/powerpoint/2010/main" val="334185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1"/>
          <p:cNvGrpSpPr/>
          <p:nvPr/>
        </p:nvGrpSpPr>
        <p:grpSpPr>
          <a:xfrm>
            <a:off x="106153" y="196506"/>
            <a:ext cx="5926417" cy="800818"/>
            <a:chOff x="106153" y="196506"/>
            <a:chExt cx="5926417" cy="800818"/>
          </a:xfrm>
        </p:grpSpPr>
        <p:grpSp>
          <p:nvGrpSpPr>
            <p:cNvPr id="175" name="Google Shape;175;p11"/>
            <p:cNvGrpSpPr/>
            <p:nvPr/>
          </p:nvGrpSpPr>
          <p:grpSpPr>
            <a:xfrm>
              <a:off x="106153" y="196506"/>
              <a:ext cx="5926417" cy="786009"/>
              <a:chOff x="106153" y="196506"/>
              <a:chExt cx="5926417" cy="786009"/>
            </a:xfrm>
          </p:grpSpPr>
          <p:grpSp>
            <p:nvGrpSpPr>
              <p:cNvPr id="176" name="Google Shape;176;p11"/>
              <p:cNvGrpSpPr/>
              <p:nvPr/>
            </p:nvGrpSpPr>
            <p:grpSpPr>
              <a:xfrm>
                <a:off x="106153" y="350901"/>
                <a:ext cx="572631" cy="572631"/>
                <a:chOff x="5861381" y="710466"/>
                <a:chExt cx="572631" cy="572631"/>
              </a:xfrm>
            </p:grpSpPr>
            <p:sp>
              <p:nvSpPr>
                <p:cNvPr id="177" name="Google Shape;177;p11"/>
                <p:cNvSpPr/>
                <p:nvPr/>
              </p:nvSpPr>
              <p:spPr>
                <a:xfrm>
                  <a:off x="5861381" y="710466"/>
                  <a:ext cx="572631" cy="572631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11"/>
                <p:cNvSpPr/>
                <p:nvPr/>
              </p:nvSpPr>
              <p:spPr>
                <a:xfrm>
                  <a:off x="6016017" y="865112"/>
                  <a:ext cx="263359" cy="26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9" name="Google Shape;179;p11"/>
              <p:cNvSpPr txBox="1"/>
              <p:nvPr/>
            </p:nvSpPr>
            <p:spPr>
              <a:xfrm>
                <a:off x="633770" y="196506"/>
                <a:ext cx="5398800" cy="786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模組三</a:t>
                </a:r>
                <a:r>
                  <a:rPr kumimoji="0" lang="en-US" altLang="zh-TW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r>
                  <a:rPr kumimoji="0" lang="zh-TW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作業細項</a:t>
                </a:r>
                <a:endParaRPr kumimoji="0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180" name="Google Shape;180;p11"/>
            <p:cNvCxnSpPr/>
            <p:nvPr/>
          </p:nvCxnSpPr>
          <p:spPr>
            <a:xfrm>
              <a:off x="847071" y="997324"/>
              <a:ext cx="2962929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0AA97EF-A11A-6D25-A14B-06BE82623045}"/>
              </a:ext>
            </a:extLst>
          </p:cNvPr>
          <p:cNvSpPr txBox="1"/>
          <p:nvPr/>
        </p:nvSpPr>
        <p:spPr>
          <a:xfrm>
            <a:off x="847071" y="1124881"/>
            <a:ext cx="2075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設計</a:t>
            </a: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部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0AA97EF-A11A-6D25-A14B-06BE82623045}"/>
              </a:ext>
            </a:extLst>
          </p:cNvPr>
          <p:cNvSpPr txBox="1"/>
          <p:nvPr/>
        </p:nvSpPr>
        <p:spPr>
          <a:xfrm>
            <a:off x="7115475" y="266301"/>
            <a:ext cx="493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設計</a:t>
            </a: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部</a:t>
            </a:r>
            <a:r>
              <a:rPr kumimoji="0" lang="zh-TW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應優先降低</a:t>
            </a: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之作業成本：</a:t>
            </a: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橘色</a:t>
            </a: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-&gt;</a:t>
            </a: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綠色</a:t>
            </a: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討論及修正設計</a:t>
            </a: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_</a:t>
            </a: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專</a:t>
            </a: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討論及修正設計</a:t>
            </a: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_</a:t>
            </a: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自</a:t>
            </a:r>
            <a:endParaRPr kumimoji="0" lang="en-US" altLang="zh-TW" sz="18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開會</a:t>
            </a: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_</a:t>
            </a: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歷史性</a:t>
            </a:r>
            <a:endParaRPr kumimoji="0" lang="en-US" altLang="zh-TW" sz="1800" b="0" i="0" u="none" strike="noStrike" kern="0" cap="none" spc="0" normalizeH="0" baseline="0" noProof="0" dirty="0" smtClean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199197"/>
              </p:ext>
            </p:extLst>
          </p:nvPr>
        </p:nvGraphicFramePr>
        <p:xfrm>
          <a:off x="97441" y="1631150"/>
          <a:ext cx="11892559" cy="5094060"/>
        </p:xfrm>
        <a:graphic>
          <a:graphicData uri="http://schemas.openxmlformats.org/drawingml/2006/table">
            <a:tbl>
              <a:tblPr/>
              <a:tblGrid>
                <a:gridCol w="1724502">
                  <a:extLst>
                    <a:ext uri="{9D8B030D-6E8A-4147-A177-3AD203B41FA5}">
                      <a16:colId xmlns:a16="http://schemas.microsoft.com/office/drawing/2014/main" val="2392085550"/>
                    </a:ext>
                  </a:extLst>
                </a:gridCol>
                <a:gridCol w="2489140">
                  <a:extLst>
                    <a:ext uri="{9D8B030D-6E8A-4147-A177-3AD203B41FA5}">
                      <a16:colId xmlns:a16="http://schemas.microsoft.com/office/drawing/2014/main" val="2198039920"/>
                    </a:ext>
                  </a:extLst>
                </a:gridCol>
                <a:gridCol w="1106284">
                  <a:extLst>
                    <a:ext uri="{9D8B030D-6E8A-4147-A177-3AD203B41FA5}">
                      <a16:colId xmlns:a16="http://schemas.microsoft.com/office/drawing/2014/main" val="2617363450"/>
                    </a:ext>
                  </a:extLst>
                </a:gridCol>
                <a:gridCol w="1285243">
                  <a:extLst>
                    <a:ext uri="{9D8B030D-6E8A-4147-A177-3AD203B41FA5}">
                      <a16:colId xmlns:a16="http://schemas.microsoft.com/office/drawing/2014/main" val="3156361542"/>
                    </a:ext>
                  </a:extLst>
                </a:gridCol>
                <a:gridCol w="1285243">
                  <a:extLst>
                    <a:ext uri="{9D8B030D-6E8A-4147-A177-3AD203B41FA5}">
                      <a16:colId xmlns:a16="http://schemas.microsoft.com/office/drawing/2014/main" val="1214109188"/>
                    </a:ext>
                  </a:extLst>
                </a:gridCol>
                <a:gridCol w="1984805">
                  <a:extLst>
                    <a:ext uri="{9D8B030D-6E8A-4147-A177-3AD203B41FA5}">
                      <a16:colId xmlns:a16="http://schemas.microsoft.com/office/drawing/2014/main" val="796064906"/>
                    </a:ext>
                  </a:extLst>
                </a:gridCol>
                <a:gridCol w="1236435">
                  <a:extLst>
                    <a:ext uri="{9D8B030D-6E8A-4147-A177-3AD203B41FA5}">
                      <a16:colId xmlns:a16="http://schemas.microsoft.com/office/drawing/2014/main" val="2664912190"/>
                    </a:ext>
                  </a:extLst>
                </a:gridCol>
                <a:gridCol w="780907">
                  <a:extLst>
                    <a:ext uri="{9D8B030D-6E8A-4147-A177-3AD203B41FA5}">
                      <a16:colId xmlns:a16="http://schemas.microsoft.com/office/drawing/2014/main" val="1883568564"/>
                    </a:ext>
                  </a:extLst>
                </a:gridCol>
              </a:tblGrid>
              <a:tr h="162550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1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作業大項</a:t>
                      </a:r>
                    </a:p>
                  </a:txBody>
                  <a:tcPr marL="6252" marR="6252" marT="62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1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作業細項</a:t>
                      </a:r>
                    </a:p>
                  </a:txBody>
                  <a:tcPr marL="6252" marR="6252" marT="62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1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品質屬性</a:t>
                      </a:r>
                    </a:p>
                  </a:txBody>
                  <a:tcPr marL="6252" marR="6252" marT="62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1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產能屬性</a:t>
                      </a:r>
                    </a:p>
                  </a:txBody>
                  <a:tcPr marL="6252" marR="6252" marT="62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1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附加價值屬性</a:t>
                      </a:r>
                    </a:p>
                  </a:txBody>
                  <a:tcPr marL="6252" marR="6252" marT="62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1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顧客服務屬性</a:t>
                      </a:r>
                    </a:p>
                  </a:txBody>
                  <a:tcPr marL="6252" marR="6252" marT="62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1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價值標的類別</a:t>
                      </a:r>
                    </a:p>
                  </a:txBody>
                  <a:tcPr marL="6252" marR="6252" marT="62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1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優先順序</a:t>
                      </a:r>
                      <a:endParaRPr lang="zh-TW" altLang="en-US" sz="12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52" marR="6252" marT="62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33598"/>
                  </a:ext>
                </a:extLst>
              </a:tr>
              <a:tr h="16255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AC001:</a:t>
                      </a:r>
                      <a:r>
                        <a:rPr lang="zh-TW" altLang="en-US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專案設計</a:t>
                      </a:r>
                      <a:r>
                        <a:rPr lang="en-US" altLang="zh-TW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從無到有重新設計</a:t>
                      </a:r>
                      <a:r>
                        <a:rPr lang="en-US" altLang="zh-TW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6252" marR="6252" marT="62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AC001_01:</a:t>
                      </a:r>
                      <a:r>
                        <a:rPr lang="zh-TW" altLang="en-US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設計主題發想</a:t>
                      </a:r>
                      <a:r>
                        <a:rPr lang="en-US" altLang="zh-TW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預防作業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有生產力作業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有附加價值作業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提供顧客產品或服務作業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Project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232893"/>
                  </a:ext>
                </a:extLst>
              </a:tr>
              <a:tr h="1625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AC001_02: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繪製外型概念圖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預防作業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有生產力作業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有附加價值作業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提供顧客產品或服務作業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Project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7917778"/>
                  </a:ext>
                </a:extLst>
              </a:tr>
              <a:tr h="1625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AC001_03: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討論及修正設計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內部失敗作業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有生產力作業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無附加價值作業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提供顧客產品或服務作業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Project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6206337"/>
                  </a:ext>
                </a:extLst>
              </a:tr>
              <a:tr h="30634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AC001_04: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設計原型打樣、研發測試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有生產力作業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有附加價值作業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提供顧客產品或服務作業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Project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337790"/>
                  </a:ext>
                </a:extLst>
              </a:tr>
              <a:tr h="1625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AC001_05: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繪製細節圖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有生產力作業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有附加價值作業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提供顧客產品或服務作業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Project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682995"/>
                  </a:ext>
                </a:extLst>
              </a:tr>
              <a:tr h="1625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AC001_06: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製作樣品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有生產力作業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有附加價值作業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提供顧客產品或服務作業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Project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5784685"/>
                  </a:ext>
                </a:extLst>
              </a:tr>
              <a:tr h="1625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AC001_07: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溝通與品質確認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鑑定作業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有生產力作業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有附加價值作業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提供顧客產品或服務作業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Project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040308"/>
                  </a:ext>
                </a:extLst>
              </a:tr>
              <a:tr h="1625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AC001_08: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商品拍攝及修圖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有生產力作業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有附加價值作業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提供顧客產品或服務作業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Project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040441"/>
                  </a:ext>
                </a:extLst>
              </a:tr>
              <a:tr h="16255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AC002: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專案設計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客戶提供外型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6252" marR="6252" marT="62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AC002_01: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了解設計需求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預防作業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有生產力作業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有附加價值作業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提供顧客產品或服務作業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Project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551563"/>
                  </a:ext>
                </a:extLst>
              </a:tr>
              <a:tr h="1625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AC002_02: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繪製細節圖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有生產力作業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有附加價值作業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提供顧客產品或服務作業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Project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603601"/>
                  </a:ext>
                </a:extLst>
              </a:tr>
              <a:tr h="1625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AC002_03: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研發測試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有生產力作業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有附加價值作業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提供顧客產品或服務作業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Project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097219"/>
                  </a:ext>
                </a:extLst>
              </a:tr>
              <a:tr h="1625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AC002_04: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製作樣品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有生產力作業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有附加價值作業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提供顧客產品或服務作業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Project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029907"/>
                  </a:ext>
                </a:extLst>
              </a:tr>
              <a:tr h="1625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AC002_05: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溝通與品質確認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鑑定作業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有生產力作業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有附加價值作業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提供顧客產品或服務作業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Project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387801"/>
                  </a:ext>
                </a:extLst>
              </a:tr>
              <a:tr h="1625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AC002_06:</a:t>
                      </a:r>
                      <a:r>
                        <a:rPr lang="zh-TW" altLang="en-US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商品拍攝及修圖</a:t>
                      </a:r>
                      <a:r>
                        <a:rPr lang="en-US" altLang="zh-TW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有生產力作業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有附加價值作業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提供顧客產品或服務作業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Project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960792"/>
                  </a:ext>
                </a:extLst>
              </a:tr>
              <a:tr h="16255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AC003: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自有商品開發</a:t>
                      </a:r>
                    </a:p>
                  </a:txBody>
                  <a:tcPr marL="6252" marR="6252" marT="62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AC003_01: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設計主題發想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預防作業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有生產力作業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有附加價值作業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開發顧客作業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Product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1732708"/>
                  </a:ext>
                </a:extLst>
              </a:tr>
              <a:tr h="1625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AC003_02: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繪製外型概念圖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預防作業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有生產力作業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有附加價值作業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開發顧客作業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Product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075138"/>
                  </a:ext>
                </a:extLst>
              </a:tr>
              <a:tr h="1625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AC003_03: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討論及修正設計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內部失敗作業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有生產力作業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無附加價值作業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開發顧客作業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Product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583817"/>
                  </a:ext>
                </a:extLst>
              </a:tr>
              <a:tr h="30634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AC003_04: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設計原型打樣、研發測試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有生產力作業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有附加價值作業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開發顧客作業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Product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9862692"/>
                  </a:ext>
                </a:extLst>
              </a:tr>
              <a:tr h="1625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AC003_05: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繪製細節圖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有生產力作業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有附加價值作業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開發顧客作業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Product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8395466"/>
                  </a:ext>
                </a:extLst>
              </a:tr>
              <a:tr h="1625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AC003_06: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製作樣品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有生產力作業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有附加價值作業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開發顧客作業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Product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786278"/>
                  </a:ext>
                </a:extLst>
              </a:tr>
              <a:tr h="1625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AC003_07: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溝通與品質確認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鑑定作業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有生產力作業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有附加價值作業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開發顧客作業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Product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743748"/>
                  </a:ext>
                </a:extLst>
              </a:tr>
              <a:tr h="1625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AC003_08: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商品拍攝及修圖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有生產力作業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有附加價值作業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開發顧客作業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Product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565492"/>
                  </a:ext>
                </a:extLst>
              </a:tr>
              <a:tr h="162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AC004:PM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管理與開會</a:t>
                      </a:r>
                    </a:p>
                  </a:txBody>
                  <a:tcPr marL="6252" marR="6252" marT="62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AC004_05: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開會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前瞻性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預防作業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間接生產力作業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有附加價值作業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開發顧客作業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Project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7020105"/>
                  </a:ext>
                </a:extLst>
              </a:tr>
              <a:tr h="1625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AC004_06: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開會</a:t>
                      </a:r>
                      <a:r>
                        <a:rPr lang="en-US" altLang="zh-TW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歷史性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內部失敗作業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間接生產力作業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無附加價值作業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Project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6252" marR="6252" marT="62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402039"/>
                  </a:ext>
                </a:extLst>
              </a:tr>
            </a:tbl>
          </a:graphicData>
        </a:graphic>
      </p:graphicFrame>
      <p:sp>
        <p:nvSpPr>
          <p:cNvPr id="16" name="Google Shape;218;g128bfa24511_0_13"/>
          <p:cNvSpPr/>
          <p:nvPr/>
        </p:nvSpPr>
        <p:spPr>
          <a:xfrm>
            <a:off x="11185513" y="1554816"/>
            <a:ext cx="860242" cy="525858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左大括弧 2"/>
          <p:cNvSpPr/>
          <p:nvPr/>
        </p:nvSpPr>
        <p:spPr>
          <a:xfrm>
            <a:off x="1483111" y="1851102"/>
            <a:ext cx="579864" cy="4438185"/>
          </a:xfrm>
          <a:prstGeom prst="leftBrace">
            <a:avLst>
              <a:gd name="adj1" fmla="val 8333"/>
              <a:gd name="adj2" fmla="val 61526"/>
            </a:avLst>
          </a:prstGeom>
          <a:noFill/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60789" y="4447944"/>
            <a:ext cx="1467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綠色設計</a:t>
            </a:r>
            <a:endParaRPr kumimoji="0" lang="en-US" altLang="zh-TW" sz="2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綠色製造</a:t>
            </a:r>
          </a:p>
        </p:txBody>
      </p:sp>
    </p:spTree>
    <p:extLst>
      <p:ext uri="{BB962C8B-B14F-4D97-AF65-F5344CB8AC3E}">
        <p14:creationId xmlns:p14="http://schemas.microsoft.com/office/powerpoint/2010/main" val="421097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/>
          <p:nvPr/>
        </p:nvSpPr>
        <p:spPr>
          <a:xfrm>
            <a:off x="3032125" y="21463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11"/>
          <p:cNvGrpSpPr/>
          <p:nvPr/>
        </p:nvGrpSpPr>
        <p:grpSpPr>
          <a:xfrm>
            <a:off x="106153" y="196506"/>
            <a:ext cx="5926417" cy="800818"/>
            <a:chOff x="106153" y="196506"/>
            <a:chExt cx="5926417" cy="800818"/>
          </a:xfrm>
        </p:grpSpPr>
        <p:grpSp>
          <p:nvGrpSpPr>
            <p:cNvPr id="175" name="Google Shape;175;p11"/>
            <p:cNvGrpSpPr/>
            <p:nvPr/>
          </p:nvGrpSpPr>
          <p:grpSpPr>
            <a:xfrm>
              <a:off x="106153" y="196506"/>
              <a:ext cx="5926417" cy="786009"/>
              <a:chOff x="106153" y="196506"/>
              <a:chExt cx="5926417" cy="786009"/>
            </a:xfrm>
          </p:grpSpPr>
          <p:grpSp>
            <p:nvGrpSpPr>
              <p:cNvPr id="176" name="Google Shape;176;p11"/>
              <p:cNvGrpSpPr/>
              <p:nvPr/>
            </p:nvGrpSpPr>
            <p:grpSpPr>
              <a:xfrm>
                <a:off x="106153" y="350901"/>
                <a:ext cx="572631" cy="572631"/>
                <a:chOff x="5861381" y="710466"/>
                <a:chExt cx="572631" cy="572631"/>
              </a:xfrm>
            </p:grpSpPr>
            <p:sp>
              <p:nvSpPr>
                <p:cNvPr id="177" name="Google Shape;177;p11"/>
                <p:cNvSpPr/>
                <p:nvPr/>
              </p:nvSpPr>
              <p:spPr>
                <a:xfrm>
                  <a:off x="5861381" y="710466"/>
                  <a:ext cx="572631" cy="572631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11"/>
                <p:cNvSpPr/>
                <p:nvPr/>
              </p:nvSpPr>
              <p:spPr>
                <a:xfrm>
                  <a:off x="6016017" y="865112"/>
                  <a:ext cx="263359" cy="26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9" name="Google Shape;179;p11"/>
              <p:cNvSpPr txBox="1"/>
              <p:nvPr/>
            </p:nvSpPr>
            <p:spPr>
              <a:xfrm>
                <a:off x="633770" y="196506"/>
                <a:ext cx="5398800" cy="786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</a:t>
                </a:r>
                <a:r>
                  <a:rPr lang="zh-TW" altLang="en-US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三</a:t>
                </a:r>
                <a:r>
                  <a:rPr lang="zh-TW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r>
                  <a:rPr lang="zh-TW" altLang="en-US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超用與剩餘產能</a:t>
                </a:r>
                <a:r>
                  <a:rPr lang="zh-TW" altLang="en-US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成本表</a:t>
                </a:r>
                <a:endParaRPr sz="2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180" name="Google Shape;180;p11"/>
            <p:cNvCxnSpPr/>
            <p:nvPr/>
          </p:nvCxnSpPr>
          <p:spPr>
            <a:xfrm>
              <a:off x="847071" y="997324"/>
              <a:ext cx="2962929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957999"/>
              </p:ext>
            </p:extLst>
          </p:nvPr>
        </p:nvGraphicFramePr>
        <p:xfrm>
          <a:off x="633770" y="1312226"/>
          <a:ext cx="11011536" cy="2398316"/>
        </p:xfrm>
        <a:graphic>
          <a:graphicData uri="http://schemas.openxmlformats.org/drawingml/2006/table">
            <a:tbl>
              <a:tblPr firstCol="1" lastCol="1"/>
              <a:tblGrid>
                <a:gridCol w="1697950">
                  <a:extLst>
                    <a:ext uri="{9D8B030D-6E8A-4147-A177-3AD203B41FA5}">
                      <a16:colId xmlns:a16="http://schemas.microsoft.com/office/drawing/2014/main" val="39661098"/>
                    </a:ext>
                  </a:extLst>
                </a:gridCol>
                <a:gridCol w="1884086">
                  <a:extLst>
                    <a:ext uri="{9D8B030D-6E8A-4147-A177-3AD203B41FA5}">
                      <a16:colId xmlns:a16="http://schemas.microsoft.com/office/drawing/2014/main" val="1412321735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4068178740"/>
                    </a:ext>
                  </a:extLst>
                </a:gridCol>
                <a:gridCol w="1812308">
                  <a:extLst>
                    <a:ext uri="{9D8B030D-6E8A-4147-A177-3AD203B41FA5}">
                      <a16:colId xmlns:a16="http://schemas.microsoft.com/office/drawing/2014/main" val="100993111"/>
                    </a:ext>
                  </a:extLst>
                </a:gridCol>
                <a:gridCol w="1216642">
                  <a:extLst>
                    <a:ext uri="{9D8B030D-6E8A-4147-A177-3AD203B41FA5}">
                      <a16:colId xmlns:a16="http://schemas.microsoft.com/office/drawing/2014/main" val="2871736485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753539549"/>
                    </a:ext>
                  </a:extLst>
                </a:gridCol>
                <a:gridCol w="1531620">
                  <a:extLst>
                    <a:ext uri="{9D8B030D-6E8A-4147-A177-3AD203B41FA5}">
                      <a16:colId xmlns:a16="http://schemas.microsoft.com/office/drawing/2014/main" val="1502361183"/>
                    </a:ext>
                  </a:extLst>
                </a:gridCol>
              </a:tblGrid>
              <a:tr h="370979">
                <a:tc>
                  <a:txBody>
                    <a:bodyPr/>
                    <a:lstStyle/>
                    <a:p>
                      <a:pPr rtl="0" fontAlgn="t"/>
                      <a:endParaRPr lang="zh-TW" altLang="en-US" sz="20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t">
                        <a:lnSpc>
                          <a:spcPct val="100000"/>
                        </a:lnSpc>
                      </a:pPr>
                      <a:r>
                        <a:rPr lang="zh-TW" altLang="en-US" sz="20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正常產能成本</a:t>
                      </a:r>
                      <a:br>
                        <a:rPr lang="zh-TW" altLang="en-US" sz="20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20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sz="20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正常產能費率*正常時間</a:t>
                      </a:r>
                      <a:r>
                        <a:rPr lang="en-US" altLang="zh-TW" sz="20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br>
                        <a:rPr lang="en-US" altLang="zh-TW" sz="20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endParaRPr lang="zh-TW" altLang="en-US" sz="20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t">
                        <a:lnSpc>
                          <a:spcPct val="100000"/>
                        </a:lnSpc>
                      </a:pPr>
                      <a:r>
                        <a:rPr lang="zh-TW" altLang="en-US" sz="20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正常產能費率下</a:t>
                      </a:r>
                      <a:r>
                        <a:rPr lang="zh-TW" altLang="en-US" sz="2000" b="1" i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之</a:t>
                      </a:r>
                      <a:endParaRPr lang="en-US" altLang="zh-TW" sz="2000" b="1" i="0" dirty="0" smtClean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 rtl="0" fontAlgn="t">
                        <a:lnSpc>
                          <a:spcPct val="100000"/>
                        </a:lnSpc>
                      </a:pPr>
                      <a:r>
                        <a:rPr lang="zh-TW" altLang="en-US" sz="2000" b="1" i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實際</a:t>
                      </a:r>
                      <a:r>
                        <a:rPr lang="zh-TW" altLang="en-US" sz="20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產能成本</a:t>
                      </a:r>
                      <a:br>
                        <a:rPr lang="zh-TW" altLang="en-US" sz="20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en-US" altLang="zh-TW" sz="20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sz="20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正常產能費率*實際時間</a:t>
                      </a:r>
                      <a:r>
                        <a:rPr lang="en-US" altLang="zh-TW" sz="20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sz="20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t">
                        <a:lnSpc>
                          <a:spcPct val="100000"/>
                        </a:lnSpc>
                      </a:pPr>
                      <a:r>
                        <a:rPr lang="en-US" altLang="zh-TW" sz="20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sz="20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超用</a:t>
                      </a:r>
                      <a:r>
                        <a:rPr lang="en-US" altLang="zh-TW" sz="20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r>
                        <a:rPr lang="zh-TW" altLang="en-US" sz="20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剩餘產能成本</a:t>
                      </a:r>
                    </a:p>
                  </a:txBody>
                  <a:tcPr marL="19050" marR="190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915922"/>
                  </a:ext>
                </a:extLst>
              </a:tr>
              <a:tr h="370979">
                <a:tc>
                  <a:txBody>
                    <a:bodyPr/>
                    <a:lstStyle/>
                    <a:p>
                      <a:pPr rtl="0" fontAlgn="t"/>
                      <a:r>
                        <a:rPr lang="zh-TW" altLang="en-US" sz="20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作業中心</a:t>
                      </a: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20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成本</a:t>
                      </a: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20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成本佔比</a:t>
                      </a: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20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成本</a:t>
                      </a: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20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成本佔比</a:t>
                      </a: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20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成本差異</a:t>
                      </a: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20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差異比重</a:t>
                      </a: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033615"/>
                  </a:ext>
                </a:extLst>
              </a:tr>
              <a:tr h="370979">
                <a:tc>
                  <a:txBody>
                    <a:bodyPr/>
                    <a:lstStyle/>
                    <a:p>
                      <a:pPr rtl="0" fontAlgn="t"/>
                      <a:r>
                        <a:rPr lang="en-US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A0102:</a:t>
                      </a:r>
                      <a:r>
                        <a:rPr lang="zh-TW" altLang="en-US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設計部</a:t>
                      </a: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 dirty="0">
                          <a:effectLst/>
                          <a:latin typeface="Arial" panose="020B0604020202020204" pitchFamily="34" charset="0"/>
                        </a:rPr>
                        <a:t>125,102.83</a:t>
                      </a: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 dirty="0">
                          <a:effectLst/>
                          <a:latin typeface="Arial" panose="020B0604020202020204" pitchFamily="34" charset="0"/>
                        </a:rPr>
                        <a:t>54.19%</a:t>
                      </a: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>
                          <a:effectLst/>
                          <a:latin typeface="Arial" panose="020B0604020202020204" pitchFamily="34" charset="0"/>
                        </a:rPr>
                        <a:t>146,481.16</a:t>
                      </a: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>
                          <a:effectLst/>
                          <a:latin typeface="Arial" panose="020B0604020202020204" pitchFamily="34" charset="0"/>
                        </a:rPr>
                        <a:t>58.37%</a:t>
                      </a: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-21,378.33</a:t>
                      </a: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-17.09%</a:t>
                      </a: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1555822"/>
                  </a:ext>
                </a:extLst>
              </a:tr>
              <a:tr h="370979">
                <a:tc>
                  <a:txBody>
                    <a:bodyPr/>
                    <a:lstStyle/>
                    <a:p>
                      <a:pPr rtl="0" fontAlgn="t"/>
                      <a:r>
                        <a:rPr lang="en-US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A0101:</a:t>
                      </a:r>
                      <a:r>
                        <a:rPr lang="zh-TW" altLang="en-US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業務部</a:t>
                      </a: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>
                          <a:effectLst/>
                          <a:latin typeface="Arial" panose="020B0604020202020204" pitchFamily="34" charset="0"/>
                        </a:rPr>
                        <a:t>105,775.17</a:t>
                      </a: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 dirty="0">
                          <a:effectLst/>
                          <a:latin typeface="Arial" panose="020B0604020202020204" pitchFamily="34" charset="0"/>
                        </a:rPr>
                        <a:t>45.81%</a:t>
                      </a: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 dirty="0">
                          <a:effectLst/>
                          <a:latin typeface="Arial" panose="020B0604020202020204" pitchFamily="34" charset="0"/>
                        </a:rPr>
                        <a:t>104,452.98</a:t>
                      </a: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 dirty="0">
                          <a:effectLst/>
                          <a:latin typeface="Arial" panose="020B0604020202020204" pitchFamily="34" charset="0"/>
                        </a:rPr>
                        <a:t>41.63%</a:t>
                      </a: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 dirty="0">
                          <a:effectLst/>
                          <a:latin typeface="Arial" panose="020B0604020202020204" pitchFamily="34" charset="0"/>
                        </a:rPr>
                        <a:t>1,322.19</a:t>
                      </a: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 dirty="0">
                          <a:effectLst/>
                          <a:latin typeface="Arial" panose="020B0604020202020204" pitchFamily="34" charset="0"/>
                        </a:rPr>
                        <a:t>1.25%</a:t>
                      </a: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362780"/>
                  </a:ext>
                </a:extLst>
              </a:tr>
              <a:tr h="370979">
                <a:tc>
                  <a:txBody>
                    <a:bodyPr/>
                    <a:lstStyle/>
                    <a:p>
                      <a:pPr rtl="0" fontAlgn="t"/>
                      <a:r>
                        <a:rPr lang="zh-TW" altLang="en-US" sz="2000" b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總計</a:t>
                      </a: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1">
                          <a:effectLst/>
                          <a:latin typeface="Arial" panose="020B0604020202020204" pitchFamily="34" charset="0"/>
                        </a:rPr>
                        <a:t>230,878.00</a:t>
                      </a: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endParaRPr lang="zh-TW" altLang="en-US" sz="2000">
                        <a:effectLst/>
                      </a:endParaRP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1">
                          <a:effectLst/>
                          <a:latin typeface="Arial" panose="020B0604020202020204" pitchFamily="34" charset="0"/>
                        </a:rPr>
                        <a:t>250,934.14</a:t>
                      </a: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endParaRPr lang="zh-TW" altLang="en-US" sz="2000">
                        <a:effectLst/>
                      </a:endParaRP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 dirty="0">
                          <a:effectLst/>
                          <a:latin typeface="Arial" panose="020B0604020202020204" pitchFamily="34" charset="0"/>
                        </a:rPr>
                        <a:t>-20,056.14</a:t>
                      </a: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 dirty="0">
                          <a:effectLst/>
                          <a:latin typeface="Arial" panose="020B0604020202020204" pitchFamily="34" charset="0"/>
                        </a:rPr>
                        <a:t>-8.69%</a:t>
                      </a:r>
                    </a:p>
                  </a:txBody>
                  <a:tcPr marL="19050" marR="1905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69032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6680044" y="4333892"/>
            <a:ext cx="4896162" cy="132343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zh-TW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設計部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由於實際產能時間大於正常產能，故</a:t>
            </a:r>
            <a:r>
              <a:rPr lang="zh-TW" altLang="en-US" sz="20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超用產能成本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金額達＄</a:t>
            </a:r>
            <a:r>
              <a:rPr lang="en-US" altLang="zh-TW" sz="2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21,378.33</a:t>
            </a:r>
            <a:r>
              <a:rPr lang="zh-TW" altLang="en-US" sz="2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因此本組認為有必要探討各</a:t>
            </a:r>
            <a:r>
              <a:rPr lang="zh-TW" altLang="en-US" sz="2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作業大項中</a:t>
            </a:r>
            <a:r>
              <a:rPr lang="zh-TW" altLang="en-US" sz="2000" b="1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實際</a:t>
            </a:r>
            <a:r>
              <a:rPr lang="zh-TW" altLang="en-US" sz="20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時間大於正常時間之作業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71" y="3899971"/>
            <a:ext cx="4665343" cy="295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/>
          <p:nvPr/>
        </p:nvSpPr>
        <p:spPr>
          <a:xfrm>
            <a:off x="3032125" y="21463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11"/>
          <p:cNvGrpSpPr/>
          <p:nvPr/>
        </p:nvGrpSpPr>
        <p:grpSpPr>
          <a:xfrm>
            <a:off x="106153" y="196506"/>
            <a:ext cx="9597917" cy="800818"/>
            <a:chOff x="106153" y="196506"/>
            <a:chExt cx="9597917" cy="800818"/>
          </a:xfrm>
        </p:grpSpPr>
        <p:grpSp>
          <p:nvGrpSpPr>
            <p:cNvPr id="175" name="Google Shape;175;p11"/>
            <p:cNvGrpSpPr/>
            <p:nvPr/>
          </p:nvGrpSpPr>
          <p:grpSpPr>
            <a:xfrm>
              <a:off x="106153" y="196506"/>
              <a:ext cx="9597917" cy="786009"/>
              <a:chOff x="106153" y="196506"/>
              <a:chExt cx="9597917" cy="786009"/>
            </a:xfrm>
          </p:grpSpPr>
          <p:grpSp>
            <p:nvGrpSpPr>
              <p:cNvPr id="176" name="Google Shape;176;p11"/>
              <p:cNvGrpSpPr/>
              <p:nvPr/>
            </p:nvGrpSpPr>
            <p:grpSpPr>
              <a:xfrm>
                <a:off x="106153" y="350901"/>
                <a:ext cx="572631" cy="572631"/>
                <a:chOff x="5861381" y="710466"/>
                <a:chExt cx="572631" cy="572631"/>
              </a:xfrm>
            </p:grpSpPr>
            <p:sp>
              <p:nvSpPr>
                <p:cNvPr id="177" name="Google Shape;177;p11"/>
                <p:cNvSpPr/>
                <p:nvPr/>
              </p:nvSpPr>
              <p:spPr>
                <a:xfrm>
                  <a:off x="5861381" y="710466"/>
                  <a:ext cx="572631" cy="572631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11"/>
                <p:cNvSpPr/>
                <p:nvPr/>
              </p:nvSpPr>
              <p:spPr>
                <a:xfrm>
                  <a:off x="6016017" y="865112"/>
                  <a:ext cx="263359" cy="26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9" name="Google Shape;179;p11"/>
              <p:cNvSpPr txBox="1"/>
              <p:nvPr/>
            </p:nvSpPr>
            <p:spPr>
              <a:xfrm>
                <a:off x="633770" y="196506"/>
                <a:ext cx="9070300" cy="786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</a:t>
                </a:r>
                <a:r>
                  <a:rPr lang="zh-TW" altLang="en-US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三</a:t>
                </a:r>
                <a:r>
                  <a:rPr lang="zh-TW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r>
                  <a:rPr lang="zh-TW" altLang="en-US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超用與剩餘產能</a:t>
                </a:r>
                <a:r>
                  <a:rPr lang="zh-TW" altLang="en-US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成本－針對</a:t>
                </a:r>
                <a:r>
                  <a:rPr lang="zh-TW" altLang="en-US" sz="2800" b="1" dirty="0" smtClean="0">
                    <a:solidFill>
                      <a:srgbClr val="FF000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設計部</a:t>
                </a:r>
                <a:r>
                  <a:rPr lang="zh-TW" altLang="en-US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作業大項分析</a:t>
                </a:r>
                <a:endParaRPr sz="2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180" name="Google Shape;180;p11"/>
            <p:cNvCxnSpPr/>
            <p:nvPr/>
          </p:nvCxnSpPr>
          <p:spPr>
            <a:xfrm>
              <a:off x="847071" y="997324"/>
              <a:ext cx="2962929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521860"/>
              </p:ext>
            </p:extLst>
          </p:nvPr>
        </p:nvGraphicFramePr>
        <p:xfrm>
          <a:off x="260789" y="1212871"/>
          <a:ext cx="11704320" cy="3554707"/>
        </p:xfrm>
        <a:graphic>
          <a:graphicData uri="http://schemas.openxmlformats.org/drawingml/2006/table">
            <a:tbl>
              <a:tblPr/>
              <a:tblGrid>
                <a:gridCol w="2766861">
                  <a:extLst>
                    <a:ext uri="{9D8B030D-6E8A-4147-A177-3AD203B41FA5}">
                      <a16:colId xmlns:a16="http://schemas.microsoft.com/office/drawing/2014/main" val="1441449376"/>
                    </a:ext>
                  </a:extLst>
                </a:gridCol>
                <a:gridCol w="959319">
                  <a:extLst>
                    <a:ext uri="{9D8B030D-6E8A-4147-A177-3AD203B41FA5}">
                      <a16:colId xmlns:a16="http://schemas.microsoft.com/office/drawing/2014/main" val="160784137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719029119"/>
                    </a:ext>
                  </a:extLst>
                </a:gridCol>
                <a:gridCol w="937260">
                  <a:extLst>
                    <a:ext uri="{9D8B030D-6E8A-4147-A177-3AD203B41FA5}">
                      <a16:colId xmlns:a16="http://schemas.microsoft.com/office/drawing/2014/main" val="1482880004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53465238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755915862"/>
                    </a:ext>
                  </a:extLst>
                </a:gridCol>
                <a:gridCol w="1260435">
                  <a:extLst>
                    <a:ext uri="{9D8B030D-6E8A-4147-A177-3AD203B41FA5}">
                      <a16:colId xmlns:a16="http://schemas.microsoft.com/office/drawing/2014/main" val="720776696"/>
                    </a:ext>
                  </a:extLst>
                </a:gridCol>
                <a:gridCol w="1414185">
                  <a:extLst>
                    <a:ext uri="{9D8B030D-6E8A-4147-A177-3AD203B41FA5}">
                      <a16:colId xmlns:a16="http://schemas.microsoft.com/office/drawing/2014/main" val="2536742875"/>
                    </a:ext>
                  </a:extLst>
                </a:gridCol>
                <a:gridCol w="1268730">
                  <a:extLst>
                    <a:ext uri="{9D8B030D-6E8A-4147-A177-3AD203B41FA5}">
                      <a16:colId xmlns:a16="http://schemas.microsoft.com/office/drawing/2014/main" val="2857347993"/>
                    </a:ext>
                  </a:extLst>
                </a:gridCol>
              </a:tblGrid>
              <a:tr h="307457">
                <a:tc>
                  <a:txBody>
                    <a:bodyPr/>
                    <a:lstStyle/>
                    <a:p>
                      <a:pPr rtl="0" fontAlgn="t"/>
                      <a:endParaRPr lang="zh-TW" altLang="en-US" sz="20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20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正常產能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20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實際產能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t"/>
                      <a:r>
                        <a:rPr lang="zh-TW" altLang="en-US" sz="20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超用與剩餘產能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085774"/>
                  </a:ext>
                </a:extLst>
              </a:tr>
              <a:tr h="649450">
                <a:tc>
                  <a:txBody>
                    <a:bodyPr/>
                    <a:lstStyle/>
                    <a:p>
                      <a:pPr rtl="0" fontAlgn="t"/>
                      <a:r>
                        <a:rPr lang="zh-TW" altLang="en-US" sz="20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作業中心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20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時間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20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時間</a:t>
                      </a:r>
                      <a:endParaRPr lang="en-US" altLang="zh-TW" sz="2000" b="1" dirty="0" smtClean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 rtl="0" fontAlgn="t"/>
                      <a:r>
                        <a:rPr lang="zh-TW" altLang="en-US" sz="20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佔</a:t>
                      </a:r>
                      <a:r>
                        <a:rPr lang="zh-TW" altLang="en-US" sz="20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比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20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時間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20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時間</a:t>
                      </a:r>
                      <a:endParaRPr lang="en-US" altLang="zh-TW" sz="2000" b="1" dirty="0" smtClean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 rtl="0" fontAlgn="t"/>
                      <a:r>
                        <a:rPr lang="zh-TW" altLang="en-US" sz="20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佔</a:t>
                      </a:r>
                      <a:r>
                        <a:rPr lang="zh-TW" altLang="en-US" sz="20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比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20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產能</a:t>
                      </a:r>
                      <a:endParaRPr lang="en-US" altLang="zh-TW" sz="2000" b="1" dirty="0" smtClean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 rtl="0" fontAlgn="t"/>
                      <a:r>
                        <a:rPr lang="zh-TW" altLang="en-US" sz="20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差異</a:t>
                      </a:r>
                      <a:endParaRPr lang="zh-TW" altLang="en-US" sz="20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20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差異比重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20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產能</a:t>
                      </a:r>
                      <a:endParaRPr lang="en-US" altLang="zh-TW" sz="2000" b="1" dirty="0" smtClean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 rtl="0" fontAlgn="t"/>
                      <a:r>
                        <a:rPr lang="zh-TW" altLang="en-US" sz="20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差異</a:t>
                      </a:r>
                      <a:r>
                        <a:rPr lang="zh-TW" altLang="en-US" sz="20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成本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20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成本</a:t>
                      </a:r>
                      <a:endParaRPr lang="en-US" altLang="zh-TW" sz="2000" b="1" dirty="0" smtClean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 rtl="0" fontAlgn="t"/>
                      <a:r>
                        <a:rPr lang="zh-TW" altLang="en-US" sz="20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差異</a:t>
                      </a:r>
                      <a:r>
                        <a:rPr lang="zh-TW" altLang="en-US" sz="20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比重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399449"/>
                  </a:ext>
                </a:extLst>
              </a:tr>
              <a:tr h="649450">
                <a:tc>
                  <a:txBody>
                    <a:bodyPr/>
                    <a:lstStyle/>
                    <a:p>
                      <a:pPr rtl="0" fontAlgn="t"/>
                      <a:r>
                        <a:rPr lang="en-US" altLang="zh-TW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AC001:</a:t>
                      </a:r>
                      <a:r>
                        <a:rPr lang="zh-TW" altLang="en-US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專案設計</a:t>
                      </a:r>
                      <a:r>
                        <a:rPr lang="en-US" altLang="zh-TW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從無到有重新設計</a:t>
                      </a:r>
                      <a:r>
                        <a:rPr lang="en-US" altLang="zh-TW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175.80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55.63%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209.35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56.58%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-33.55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-19.08%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-13,282.28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-19.08%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475826"/>
                  </a:ext>
                </a:extLst>
              </a:tr>
              <a:tr h="649450">
                <a:tc>
                  <a:txBody>
                    <a:bodyPr/>
                    <a:lstStyle/>
                    <a:p>
                      <a:pPr rtl="0" fontAlgn="t"/>
                      <a:r>
                        <a:rPr lang="en-US" altLang="zh-TW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AC002:</a:t>
                      </a:r>
                      <a:r>
                        <a:rPr lang="zh-TW" altLang="en-US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專案設計</a:t>
                      </a:r>
                      <a:r>
                        <a:rPr lang="en-US" altLang="zh-TW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客戶提供外型</a:t>
                      </a:r>
                      <a:r>
                        <a:rPr lang="en-US" altLang="zh-TW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59.25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18.75%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70.55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19.07%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-11.30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-19.07%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-4,473.61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-19.07%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8300256"/>
                  </a:ext>
                </a:extLst>
              </a:tr>
              <a:tr h="324725">
                <a:tc>
                  <a:txBody>
                    <a:bodyPr/>
                    <a:lstStyle/>
                    <a:p>
                      <a:pPr rtl="0" fontAlgn="t"/>
                      <a:r>
                        <a:rPr lang="en-US" altLang="zh-TW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AC003:</a:t>
                      </a:r>
                      <a:r>
                        <a:rPr lang="zh-TW" altLang="en-US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自有商品開發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47.95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15.17%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57.10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15.43%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-9.15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-19.08%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-3,622.44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-19.08%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828472"/>
                  </a:ext>
                </a:extLst>
              </a:tr>
              <a:tr h="649450">
                <a:tc>
                  <a:txBody>
                    <a:bodyPr/>
                    <a:lstStyle/>
                    <a:p>
                      <a:pPr rtl="0" fontAlgn="t"/>
                      <a:r>
                        <a:rPr lang="en-US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AC004:PM</a:t>
                      </a:r>
                      <a:r>
                        <a:rPr lang="zh-TW" altLang="en-US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管理與開會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33.00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10.44%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33.00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8.92%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0.00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0.00%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0.00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0.00%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1741873"/>
                  </a:ext>
                </a:extLst>
              </a:tr>
              <a:tr h="324725">
                <a:tc>
                  <a:txBody>
                    <a:bodyPr/>
                    <a:lstStyle/>
                    <a:p>
                      <a:pPr rtl="0" fontAlgn="t"/>
                      <a:r>
                        <a:rPr lang="zh-TW" altLang="en-US" sz="20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總計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316.00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endParaRPr lang="zh-TW" altLang="en-US" sz="20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370.00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endParaRPr lang="zh-TW" altLang="en-US" sz="20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-54.00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-17.09%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-21,378.33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20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-17.09%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773823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106153" y="2146300"/>
            <a:ext cx="11963927" cy="16875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2460737" y="5216800"/>
            <a:ext cx="6096000" cy="1200329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lvl="0"/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其結果顯示</a:t>
            </a:r>
            <a:r>
              <a:rPr lang="zh-TW" altLang="en-US" sz="18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設計部超用產能作業大項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分別有：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AC001</a:t>
            </a: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（從無到有專案設計）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sz="1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AC002</a:t>
            </a:r>
            <a:r>
              <a:rPr lang="zh-TW" altLang="en-US" sz="1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</a:t>
            </a: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客戶提供外型</a:t>
            </a:r>
            <a:r>
              <a:rPr lang="zh-TW" altLang="en-US" sz="1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</a:t>
            </a: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</a:t>
            </a:r>
            <a:r>
              <a:rPr lang="zh-TW" altLang="en-US" sz="1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zh-TW" altLang="en-US" sz="1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sz="1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AC003</a:t>
            </a:r>
            <a:r>
              <a:rPr lang="zh-TW" altLang="en-US" sz="1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（自</a:t>
            </a: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有商品開發</a:t>
            </a:r>
            <a:r>
              <a:rPr lang="zh-TW" altLang="en-US" sz="1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en-US" altLang="zh-TW" sz="18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913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/>
          <p:nvPr/>
        </p:nvSpPr>
        <p:spPr>
          <a:xfrm>
            <a:off x="3032125" y="21463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11"/>
          <p:cNvGrpSpPr/>
          <p:nvPr/>
        </p:nvGrpSpPr>
        <p:grpSpPr>
          <a:xfrm>
            <a:off x="106153" y="196506"/>
            <a:ext cx="5926417" cy="800818"/>
            <a:chOff x="106153" y="196506"/>
            <a:chExt cx="5926417" cy="800818"/>
          </a:xfrm>
        </p:grpSpPr>
        <p:grpSp>
          <p:nvGrpSpPr>
            <p:cNvPr id="175" name="Google Shape;175;p11"/>
            <p:cNvGrpSpPr/>
            <p:nvPr/>
          </p:nvGrpSpPr>
          <p:grpSpPr>
            <a:xfrm>
              <a:off x="106153" y="196506"/>
              <a:ext cx="5926417" cy="786009"/>
              <a:chOff x="106153" y="196506"/>
              <a:chExt cx="5926417" cy="786009"/>
            </a:xfrm>
          </p:grpSpPr>
          <p:grpSp>
            <p:nvGrpSpPr>
              <p:cNvPr id="176" name="Google Shape;176;p11"/>
              <p:cNvGrpSpPr/>
              <p:nvPr/>
            </p:nvGrpSpPr>
            <p:grpSpPr>
              <a:xfrm>
                <a:off x="106153" y="350901"/>
                <a:ext cx="572631" cy="572631"/>
                <a:chOff x="5861381" y="710466"/>
                <a:chExt cx="572631" cy="572631"/>
              </a:xfrm>
            </p:grpSpPr>
            <p:sp>
              <p:nvSpPr>
                <p:cNvPr id="177" name="Google Shape;177;p11"/>
                <p:cNvSpPr/>
                <p:nvPr/>
              </p:nvSpPr>
              <p:spPr>
                <a:xfrm>
                  <a:off x="5861381" y="710466"/>
                  <a:ext cx="572631" cy="572631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11"/>
                <p:cNvSpPr/>
                <p:nvPr/>
              </p:nvSpPr>
              <p:spPr>
                <a:xfrm>
                  <a:off x="6016017" y="865112"/>
                  <a:ext cx="263359" cy="26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9" name="Google Shape;179;p11"/>
              <p:cNvSpPr txBox="1"/>
              <p:nvPr/>
            </p:nvSpPr>
            <p:spPr>
              <a:xfrm>
                <a:off x="633770" y="196506"/>
                <a:ext cx="5398800" cy="786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</a:t>
                </a:r>
                <a:r>
                  <a:rPr lang="zh-TW" altLang="en-US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三</a:t>
                </a:r>
                <a:r>
                  <a:rPr lang="zh-TW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r>
                  <a:rPr lang="zh-TW" altLang="en-US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品質屬性成本表</a:t>
                </a:r>
                <a:endParaRPr sz="2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180" name="Google Shape;180;p11"/>
            <p:cNvCxnSpPr/>
            <p:nvPr/>
          </p:nvCxnSpPr>
          <p:spPr>
            <a:xfrm>
              <a:off x="847071" y="997324"/>
              <a:ext cx="2962929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434086"/>
              </p:ext>
            </p:extLst>
          </p:nvPr>
        </p:nvGraphicFramePr>
        <p:xfrm>
          <a:off x="340429" y="1200150"/>
          <a:ext cx="11661071" cy="2029170"/>
        </p:xfrm>
        <a:graphic>
          <a:graphicData uri="http://schemas.openxmlformats.org/drawingml/2006/table">
            <a:tbl>
              <a:tblPr/>
              <a:tblGrid>
                <a:gridCol w="1146071">
                  <a:extLst>
                    <a:ext uri="{9D8B030D-6E8A-4147-A177-3AD203B41FA5}">
                      <a16:colId xmlns:a16="http://schemas.microsoft.com/office/drawing/2014/main" val="417976214"/>
                    </a:ext>
                  </a:extLst>
                </a:gridCol>
                <a:gridCol w="1016670">
                  <a:extLst>
                    <a:ext uri="{9D8B030D-6E8A-4147-A177-3AD203B41FA5}">
                      <a16:colId xmlns:a16="http://schemas.microsoft.com/office/drawing/2014/main" val="3683759850"/>
                    </a:ext>
                  </a:extLst>
                </a:gridCol>
                <a:gridCol w="1079339">
                  <a:extLst>
                    <a:ext uri="{9D8B030D-6E8A-4147-A177-3AD203B41FA5}">
                      <a16:colId xmlns:a16="http://schemas.microsoft.com/office/drawing/2014/main" val="1793263196"/>
                    </a:ext>
                  </a:extLst>
                </a:gridCol>
                <a:gridCol w="863761">
                  <a:extLst>
                    <a:ext uri="{9D8B030D-6E8A-4147-A177-3AD203B41FA5}">
                      <a16:colId xmlns:a16="http://schemas.microsoft.com/office/drawing/2014/main" val="1291240237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023067507"/>
                    </a:ext>
                  </a:extLst>
                </a:gridCol>
                <a:gridCol w="1017270">
                  <a:extLst>
                    <a:ext uri="{9D8B030D-6E8A-4147-A177-3AD203B41FA5}">
                      <a16:colId xmlns:a16="http://schemas.microsoft.com/office/drawing/2014/main" val="653576812"/>
                    </a:ext>
                  </a:extLst>
                </a:gridCol>
                <a:gridCol w="1191289">
                  <a:extLst>
                    <a:ext uri="{9D8B030D-6E8A-4147-A177-3AD203B41FA5}">
                      <a16:colId xmlns:a16="http://schemas.microsoft.com/office/drawing/2014/main" val="2580628162"/>
                    </a:ext>
                  </a:extLst>
                </a:gridCol>
                <a:gridCol w="980411">
                  <a:extLst>
                    <a:ext uri="{9D8B030D-6E8A-4147-A177-3AD203B41FA5}">
                      <a16:colId xmlns:a16="http://schemas.microsoft.com/office/drawing/2014/main" val="3457398190"/>
                    </a:ext>
                  </a:extLst>
                </a:gridCol>
                <a:gridCol w="1115598">
                  <a:extLst>
                    <a:ext uri="{9D8B030D-6E8A-4147-A177-3AD203B41FA5}">
                      <a16:colId xmlns:a16="http://schemas.microsoft.com/office/drawing/2014/main" val="3591991343"/>
                    </a:ext>
                  </a:extLst>
                </a:gridCol>
                <a:gridCol w="1042400">
                  <a:extLst>
                    <a:ext uri="{9D8B030D-6E8A-4147-A177-3AD203B41FA5}">
                      <a16:colId xmlns:a16="http://schemas.microsoft.com/office/drawing/2014/main" val="1916503773"/>
                    </a:ext>
                  </a:extLst>
                </a:gridCol>
                <a:gridCol w="1110982">
                  <a:extLst>
                    <a:ext uri="{9D8B030D-6E8A-4147-A177-3AD203B41FA5}">
                      <a16:colId xmlns:a16="http://schemas.microsoft.com/office/drawing/2014/main" val="211461248"/>
                    </a:ext>
                  </a:extLst>
                </a:gridCol>
              </a:tblGrid>
              <a:tr h="446522">
                <a:tc>
                  <a:txBody>
                    <a:bodyPr/>
                    <a:lstStyle/>
                    <a:p>
                      <a:pPr rtl="0" fontAlgn="t"/>
                      <a:endParaRPr lang="zh-TW" altLang="en-US" sz="16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en-US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N/A</a:t>
                      </a: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內部失敗作業</a:t>
                      </a: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預防作業</a:t>
                      </a: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鑑定作業</a:t>
                      </a: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總計</a:t>
                      </a: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340635"/>
                  </a:ext>
                </a:extLst>
              </a:tr>
              <a:tr h="363448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作業中心</a:t>
                      </a: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金額</a:t>
                      </a: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成本佔比</a:t>
                      </a: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金額</a:t>
                      </a: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成本佔比</a:t>
                      </a: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金額</a:t>
                      </a: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成本佔比</a:t>
                      </a: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金額</a:t>
                      </a: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成本佔比</a:t>
                      </a: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金額</a:t>
                      </a: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成本佔比</a:t>
                      </a: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53972"/>
                  </a:ext>
                </a:extLst>
              </a:tr>
              <a:tr h="443061"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A0101</a:t>
                      </a:r>
                      <a:r>
                        <a:rPr lang="zh-TW" altLang="en-US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：</a:t>
                      </a:r>
                      <a:endParaRPr lang="en-US" altLang="zh-TW" sz="1600" b="1" dirty="0" smtClean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rtl="0" fontAlgn="t"/>
                      <a:r>
                        <a:rPr lang="zh-TW" altLang="en-US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業務部</a:t>
                      </a:r>
                      <a:endParaRPr lang="zh-TW" altLang="en-US" sz="16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42,256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40%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2,104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43,700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41%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17,716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17%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105,776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100%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0957622"/>
                  </a:ext>
                </a:extLst>
              </a:tr>
              <a:tr h="443061"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A0102</a:t>
                      </a:r>
                      <a:r>
                        <a:rPr lang="zh-TW" altLang="en-US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：</a:t>
                      </a:r>
                      <a:endParaRPr lang="en-US" altLang="zh-TW" sz="1600" b="1" dirty="0" smtClean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rtl="0" fontAlgn="t"/>
                      <a:r>
                        <a:rPr lang="zh-TW" altLang="en-US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設計</a:t>
                      </a:r>
                      <a:r>
                        <a:rPr lang="zh-TW" altLang="en-US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部</a:t>
                      </a: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41,810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28%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6,787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77,125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62%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4,998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130,720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100%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7815597"/>
                  </a:ext>
                </a:extLst>
              </a:tr>
              <a:tr h="221530">
                <a:tc>
                  <a:txBody>
                    <a:bodyPr/>
                    <a:lstStyle/>
                    <a:p>
                      <a:pPr rtl="0" fontAlgn="t"/>
                      <a:r>
                        <a:rPr lang="zh-TW" altLang="en-US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總計</a:t>
                      </a: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84,066</a:t>
                      </a:r>
                      <a:endParaRPr lang="en-US" altLang="zh-TW" sz="16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endParaRPr lang="zh-TW" altLang="en-US" sz="16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8,891</a:t>
                      </a:r>
                      <a:endParaRPr lang="en-US" altLang="zh-TW" sz="16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endParaRPr lang="zh-TW" altLang="en-US" sz="16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120,825</a:t>
                      </a:r>
                      <a:endParaRPr lang="en-US" altLang="zh-TW" sz="16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endParaRPr lang="zh-TW" altLang="en-US" sz="16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22,714</a:t>
                      </a:r>
                      <a:endParaRPr lang="en-US" altLang="zh-TW" sz="16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endParaRPr lang="zh-TW" altLang="en-US" sz="16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236,496</a:t>
                      </a:r>
                      <a:endParaRPr lang="en-US" altLang="zh-TW" sz="16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endParaRPr lang="zh-TW" altLang="en-US" sz="16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977657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29" y="3229320"/>
            <a:ext cx="4273160" cy="335837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546" y="3313317"/>
            <a:ext cx="4075781" cy="32015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39964" y="4381375"/>
            <a:ext cx="2792606" cy="203132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zh-TW" altLang="en-US" sz="1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業務部</a:t>
            </a:r>
            <a:endParaRPr lang="en-US" altLang="zh-TW" sz="1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en-US" sz="1800" b="1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不屬於品質成本屬性佔比</a:t>
            </a:r>
            <a:r>
              <a:rPr lang="en-US" altLang="zh-TW" sz="1800" b="1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40%</a:t>
            </a:r>
            <a:r>
              <a:rPr lang="zh-TW" altLang="en-US" sz="1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（如報價作業以及收款作業）</a:t>
            </a:r>
            <a:endParaRPr lang="en-US" altLang="zh-TW" sz="18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屬於預防作業佔比</a:t>
            </a:r>
            <a:r>
              <a:rPr lang="en-US" altLang="zh-TW" sz="18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41</a:t>
            </a:r>
            <a:r>
              <a:rPr lang="en-US" altLang="zh-TW" sz="1800" b="1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%</a:t>
            </a:r>
            <a:r>
              <a:rPr lang="zh-TW" altLang="en-US" sz="1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（主要以與客戶確認其需求之預防作業）</a:t>
            </a:r>
            <a:endParaRPr lang="en-US" altLang="zh-TW" sz="18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898691" y="4554307"/>
            <a:ext cx="2834273" cy="12003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</a:t>
            </a:r>
            <a:r>
              <a:rPr lang="zh-TW" altLang="en-US" sz="1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部</a:t>
            </a:r>
            <a:endParaRPr lang="en-US" altLang="zh-TW" sz="18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800" b="1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預防作業比例高</a:t>
            </a:r>
            <a:r>
              <a:rPr lang="zh-TW" altLang="en-US" sz="1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，其與設計部</a:t>
            </a:r>
            <a:r>
              <a:rPr lang="zh-TW" altLang="en-US" sz="1800" b="1" dirty="0" smtClean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為防範之後修正設計產生之大量成本有關</a:t>
            </a:r>
            <a:endParaRPr lang="zh-TW" altLang="en-US" sz="1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47685" y="2068202"/>
            <a:ext cx="2088729" cy="366526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/>
            <a:endParaRPr lang="en-US" altLang="zh-TW" sz="18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79010" y="2060072"/>
            <a:ext cx="2176865" cy="374655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/>
            <a:endParaRPr lang="en-US" altLang="zh-TW" sz="18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79010" y="2547078"/>
            <a:ext cx="2176865" cy="333040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/>
            <a:endParaRPr lang="en-US" altLang="zh-TW" sz="18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268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1"/>
          <p:cNvGrpSpPr/>
          <p:nvPr/>
        </p:nvGrpSpPr>
        <p:grpSpPr>
          <a:xfrm>
            <a:off x="106153" y="196506"/>
            <a:ext cx="5926417" cy="800818"/>
            <a:chOff x="106153" y="196506"/>
            <a:chExt cx="5926417" cy="800818"/>
          </a:xfrm>
        </p:grpSpPr>
        <p:grpSp>
          <p:nvGrpSpPr>
            <p:cNvPr id="175" name="Google Shape;175;p11"/>
            <p:cNvGrpSpPr/>
            <p:nvPr/>
          </p:nvGrpSpPr>
          <p:grpSpPr>
            <a:xfrm>
              <a:off x="106153" y="196506"/>
              <a:ext cx="5926417" cy="786009"/>
              <a:chOff x="106153" y="196506"/>
              <a:chExt cx="5926417" cy="786009"/>
            </a:xfrm>
          </p:grpSpPr>
          <p:grpSp>
            <p:nvGrpSpPr>
              <p:cNvPr id="176" name="Google Shape;176;p11"/>
              <p:cNvGrpSpPr/>
              <p:nvPr/>
            </p:nvGrpSpPr>
            <p:grpSpPr>
              <a:xfrm>
                <a:off x="106153" y="350901"/>
                <a:ext cx="572631" cy="572631"/>
                <a:chOff x="5861381" y="710466"/>
                <a:chExt cx="572631" cy="572631"/>
              </a:xfrm>
            </p:grpSpPr>
            <p:sp>
              <p:nvSpPr>
                <p:cNvPr id="177" name="Google Shape;177;p11"/>
                <p:cNvSpPr/>
                <p:nvPr/>
              </p:nvSpPr>
              <p:spPr>
                <a:xfrm>
                  <a:off x="5861381" y="710466"/>
                  <a:ext cx="572631" cy="572631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11"/>
                <p:cNvSpPr/>
                <p:nvPr/>
              </p:nvSpPr>
              <p:spPr>
                <a:xfrm>
                  <a:off x="6016017" y="865112"/>
                  <a:ext cx="263359" cy="26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9" name="Google Shape;179;p11"/>
              <p:cNvSpPr txBox="1"/>
              <p:nvPr/>
            </p:nvSpPr>
            <p:spPr>
              <a:xfrm>
                <a:off x="633770" y="196506"/>
                <a:ext cx="5398800" cy="786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</a:t>
                </a:r>
                <a:r>
                  <a:rPr lang="zh-TW" altLang="en-US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三</a:t>
                </a:r>
                <a:r>
                  <a:rPr lang="zh-TW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r>
                  <a:rPr lang="zh-TW" altLang="en-US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產能屬性</a:t>
                </a:r>
                <a:r>
                  <a:rPr lang="zh-TW" altLang="en-US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成本</a:t>
                </a:r>
                <a:r>
                  <a:rPr lang="zh-TW" altLang="en-US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表</a:t>
                </a:r>
                <a:endParaRPr sz="2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180" name="Google Shape;180;p11"/>
            <p:cNvCxnSpPr/>
            <p:nvPr/>
          </p:nvCxnSpPr>
          <p:spPr>
            <a:xfrm>
              <a:off x="847071" y="997324"/>
              <a:ext cx="2962929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970104"/>
              </p:ext>
            </p:extLst>
          </p:nvPr>
        </p:nvGraphicFramePr>
        <p:xfrm>
          <a:off x="1277869" y="1219903"/>
          <a:ext cx="9111039" cy="1512280"/>
        </p:xfrm>
        <a:graphic>
          <a:graphicData uri="http://schemas.openxmlformats.org/drawingml/2006/table">
            <a:tbl>
              <a:tblPr/>
              <a:tblGrid>
                <a:gridCol w="1467147">
                  <a:extLst>
                    <a:ext uri="{9D8B030D-6E8A-4147-A177-3AD203B41FA5}">
                      <a16:colId xmlns:a16="http://schemas.microsoft.com/office/drawing/2014/main" val="2316013429"/>
                    </a:ext>
                  </a:extLst>
                </a:gridCol>
                <a:gridCol w="1285377">
                  <a:extLst>
                    <a:ext uri="{9D8B030D-6E8A-4147-A177-3AD203B41FA5}">
                      <a16:colId xmlns:a16="http://schemas.microsoft.com/office/drawing/2014/main" val="711615508"/>
                    </a:ext>
                  </a:extLst>
                </a:gridCol>
                <a:gridCol w="1271703">
                  <a:extLst>
                    <a:ext uri="{9D8B030D-6E8A-4147-A177-3AD203B41FA5}">
                      <a16:colId xmlns:a16="http://schemas.microsoft.com/office/drawing/2014/main" val="5607315"/>
                    </a:ext>
                  </a:extLst>
                </a:gridCol>
                <a:gridCol w="1271703">
                  <a:extLst>
                    <a:ext uri="{9D8B030D-6E8A-4147-A177-3AD203B41FA5}">
                      <a16:colId xmlns:a16="http://schemas.microsoft.com/office/drawing/2014/main" val="1314241824"/>
                    </a:ext>
                  </a:extLst>
                </a:gridCol>
                <a:gridCol w="1271703">
                  <a:extLst>
                    <a:ext uri="{9D8B030D-6E8A-4147-A177-3AD203B41FA5}">
                      <a16:colId xmlns:a16="http://schemas.microsoft.com/office/drawing/2014/main" val="4274848427"/>
                    </a:ext>
                  </a:extLst>
                </a:gridCol>
                <a:gridCol w="1271703">
                  <a:extLst>
                    <a:ext uri="{9D8B030D-6E8A-4147-A177-3AD203B41FA5}">
                      <a16:colId xmlns:a16="http://schemas.microsoft.com/office/drawing/2014/main" val="4229406747"/>
                    </a:ext>
                  </a:extLst>
                </a:gridCol>
                <a:gridCol w="1271703">
                  <a:extLst>
                    <a:ext uri="{9D8B030D-6E8A-4147-A177-3AD203B41FA5}">
                      <a16:colId xmlns:a16="http://schemas.microsoft.com/office/drawing/2014/main" val="155556753"/>
                    </a:ext>
                  </a:extLst>
                </a:gridCol>
              </a:tblGrid>
              <a:tr h="302456"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作業中心</a:t>
                      </a: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有生產力作業</a:t>
                      </a: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間接生產力作業</a:t>
                      </a: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總計</a:t>
                      </a: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295147"/>
                  </a:ext>
                </a:extLst>
              </a:tr>
              <a:tr h="302456">
                <a:tc>
                  <a:txBody>
                    <a:bodyPr/>
                    <a:lstStyle/>
                    <a:p>
                      <a:pPr algn="ctr" rtl="0" fontAlgn="t"/>
                      <a:endParaRPr lang="zh-TW" altLang="en-US" sz="16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金額</a:t>
                      </a: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成本佔比</a:t>
                      </a: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金額</a:t>
                      </a: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成本佔比</a:t>
                      </a: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金額</a:t>
                      </a: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成本佔比</a:t>
                      </a: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872407"/>
                  </a:ext>
                </a:extLst>
              </a:tr>
              <a:tr h="302456"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A0101:</a:t>
                      </a:r>
                      <a:r>
                        <a:rPr lang="zh-TW" altLang="en-US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業務部</a:t>
                      </a: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105,775.17</a:t>
                      </a: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100 %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105,775.17</a:t>
                      </a: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100%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457526"/>
                  </a:ext>
                </a:extLst>
              </a:tr>
              <a:tr h="30245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A0102:</a:t>
                      </a:r>
                      <a:r>
                        <a:rPr lang="zh-TW" altLang="en-US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設計部</a:t>
                      </a: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113,945.01</a:t>
                      </a: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91%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11,157.82</a:t>
                      </a: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9%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125,102.83</a:t>
                      </a: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100 %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0110"/>
                  </a:ext>
                </a:extLst>
              </a:tr>
              <a:tr h="302456"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總計</a:t>
                      </a: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113,945.01</a:t>
                      </a: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endParaRPr lang="zh-TW" altLang="en-US" sz="16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11,157.82</a:t>
                      </a: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endParaRPr lang="zh-TW" altLang="en-US" sz="16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125,102.83</a:t>
                      </a: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endParaRPr lang="zh-TW" altLang="en-US" sz="16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836429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01" y="3087636"/>
            <a:ext cx="4449052" cy="342333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849" y="3087636"/>
            <a:ext cx="4389031" cy="32823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096611" y="4067086"/>
            <a:ext cx="3416320" cy="147732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/>
            <a:r>
              <a:rPr lang="zh-TW" altLang="en-US" sz="1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業務部</a:t>
            </a:r>
            <a:endParaRPr lang="en-US" altLang="zh-TW" sz="18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18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</a:t>
            </a:r>
            <a:r>
              <a:rPr lang="zh-TW" altLang="en-US" sz="1800" b="1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作業全部屬於間</a:t>
            </a:r>
            <a:r>
              <a:rPr lang="zh-TW" altLang="en-US" sz="18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接</a:t>
            </a:r>
            <a:r>
              <a:rPr lang="zh-TW" altLang="en-US" sz="1800" b="1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生產力作業</a:t>
            </a:r>
            <a:endParaRPr lang="en-US" altLang="zh-TW" sz="1800" b="1" dirty="0" smtClean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1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包括：</a:t>
            </a:r>
            <a:endParaRPr lang="en-US" altLang="zh-TW" sz="1800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en-US" altLang="zh-TW" sz="1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AC004: PM</a:t>
            </a:r>
            <a:r>
              <a:rPr lang="zh-TW" altLang="en-US" sz="1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管理與開會</a:t>
            </a:r>
            <a:endParaRPr lang="en-US" altLang="zh-TW" sz="18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en-US" altLang="zh-TW" sz="1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AC005:</a:t>
            </a:r>
            <a:r>
              <a:rPr lang="zh-TW" altLang="en-US" sz="1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客戶服務作業</a:t>
            </a:r>
            <a:endParaRPr lang="en-US" altLang="zh-TW" sz="18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07164" y="4067086"/>
            <a:ext cx="2790205" cy="12003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</a:t>
            </a:r>
            <a:r>
              <a:rPr lang="zh-TW" altLang="en-US" sz="1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部</a:t>
            </a:r>
            <a:endParaRPr lang="en-US" altLang="zh-TW" sz="18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其作業大多</a:t>
            </a:r>
            <a:r>
              <a:rPr lang="zh-TW" altLang="en-US" sz="18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與產品或專案直接</a:t>
            </a:r>
            <a:r>
              <a:rPr lang="zh-TW" altLang="en-US" sz="1800" b="1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相關</a:t>
            </a:r>
            <a:r>
              <a:rPr lang="zh-TW" altLang="en-US" sz="1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，因此</a:t>
            </a:r>
            <a:r>
              <a:rPr lang="zh-TW" altLang="en-US" sz="1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有生產力作業佔約</a:t>
            </a:r>
            <a:r>
              <a:rPr lang="en-US" altLang="zh-TW" sz="1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91%</a:t>
            </a:r>
            <a:endParaRPr lang="zh-TW" altLang="en-US" sz="1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81554" y="1791377"/>
            <a:ext cx="2622680" cy="369332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/>
            <a:endParaRPr lang="en-US" altLang="zh-TW" sz="18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29450" y="2146830"/>
            <a:ext cx="2622680" cy="369332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/>
            <a:endParaRPr lang="en-US" altLang="zh-TW" sz="18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421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1"/>
          <p:cNvGrpSpPr/>
          <p:nvPr/>
        </p:nvGrpSpPr>
        <p:grpSpPr>
          <a:xfrm>
            <a:off x="106153" y="196506"/>
            <a:ext cx="5926417" cy="800818"/>
            <a:chOff x="106153" y="196506"/>
            <a:chExt cx="5926417" cy="800818"/>
          </a:xfrm>
        </p:grpSpPr>
        <p:grpSp>
          <p:nvGrpSpPr>
            <p:cNvPr id="175" name="Google Shape;175;p11"/>
            <p:cNvGrpSpPr/>
            <p:nvPr/>
          </p:nvGrpSpPr>
          <p:grpSpPr>
            <a:xfrm>
              <a:off x="106153" y="196506"/>
              <a:ext cx="5926417" cy="786009"/>
              <a:chOff x="106153" y="196506"/>
              <a:chExt cx="5926417" cy="786009"/>
            </a:xfrm>
          </p:grpSpPr>
          <p:grpSp>
            <p:nvGrpSpPr>
              <p:cNvPr id="176" name="Google Shape;176;p11"/>
              <p:cNvGrpSpPr/>
              <p:nvPr/>
            </p:nvGrpSpPr>
            <p:grpSpPr>
              <a:xfrm>
                <a:off x="106153" y="350901"/>
                <a:ext cx="572631" cy="572631"/>
                <a:chOff x="5861381" y="710466"/>
                <a:chExt cx="572631" cy="572631"/>
              </a:xfrm>
            </p:grpSpPr>
            <p:sp>
              <p:nvSpPr>
                <p:cNvPr id="177" name="Google Shape;177;p11"/>
                <p:cNvSpPr/>
                <p:nvPr/>
              </p:nvSpPr>
              <p:spPr>
                <a:xfrm>
                  <a:off x="5861381" y="710466"/>
                  <a:ext cx="572631" cy="572631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11"/>
                <p:cNvSpPr/>
                <p:nvPr/>
              </p:nvSpPr>
              <p:spPr>
                <a:xfrm>
                  <a:off x="6016017" y="865112"/>
                  <a:ext cx="263359" cy="26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9" name="Google Shape;179;p11"/>
              <p:cNvSpPr txBox="1"/>
              <p:nvPr/>
            </p:nvSpPr>
            <p:spPr>
              <a:xfrm>
                <a:off x="633770" y="196506"/>
                <a:ext cx="5398800" cy="786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</a:t>
                </a:r>
                <a:r>
                  <a:rPr lang="zh-TW" altLang="en-US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三</a:t>
                </a:r>
                <a:r>
                  <a:rPr lang="zh-TW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r>
                  <a:rPr lang="zh-TW" altLang="en-US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附加價值屬性成本總表</a:t>
                </a:r>
                <a:endParaRPr sz="2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180" name="Google Shape;180;p11"/>
            <p:cNvCxnSpPr/>
            <p:nvPr/>
          </p:nvCxnSpPr>
          <p:spPr>
            <a:xfrm>
              <a:off x="847071" y="997324"/>
              <a:ext cx="2962929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495788"/>
              </p:ext>
            </p:extLst>
          </p:nvPr>
        </p:nvGraphicFramePr>
        <p:xfrm>
          <a:off x="847071" y="1141528"/>
          <a:ext cx="9955684" cy="1789414"/>
        </p:xfrm>
        <a:graphic>
          <a:graphicData uri="http://schemas.openxmlformats.org/drawingml/2006/table">
            <a:tbl>
              <a:tblPr/>
              <a:tblGrid>
                <a:gridCol w="1439647">
                  <a:extLst>
                    <a:ext uri="{9D8B030D-6E8A-4147-A177-3AD203B41FA5}">
                      <a16:colId xmlns:a16="http://schemas.microsoft.com/office/drawing/2014/main" val="1183307842"/>
                    </a:ext>
                  </a:extLst>
                </a:gridCol>
                <a:gridCol w="881838">
                  <a:extLst>
                    <a:ext uri="{9D8B030D-6E8A-4147-A177-3AD203B41FA5}">
                      <a16:colId xmlns:a16="http://schemas.microsoft.com/office/drawing/2014/main" val="3455816971"/>
                    </a:ext>
                  </a:extLst>
                </a:gridCol>
                <a:gridCol w="1088927">
                  <a:extLst>
                    <a:ext uri="{9D8B030D-6E8A-4147-A177-3AD203B41FA5}">
                      <a16:colId xmlns:a16="http://schemas.microsoft.com/office/drawing/2014/main" val="2811554912"/>
                    </a:ext>
                  </a:extLst>
                </a:gridCol>
                <a:gridCol w="1088927">
                  <a:extLst>
                    <a:ext uri="{9D8B030D-6E8A-4147-A177-3AD203B41FA5}">
                      <a16:colId xmlns:a16="http://schemas.microsoft.com/office/drawing/2014/main" val="1219683079"/>
                    </a:ext>
                  </a:extLst>
                </a:gridCol>
                <a:gridCol w="1088927">
                  <a:extLst>
                    <a:ext uri="{9D8B030D-6E8A-4147-A177-3AD203B41FA5}">
                      <a16:colId xmlns:a16="http://schemas.microsoft.com/office/drawing/2014/main" val="332170233"/>
                    </a:ext>
                  </a:extLst>
                </a:gridCol>
                <a:gridCol w="1088927">
                  <a:extLst>
                    <a:ext uri="{9D8B030D-6E8A-4147-A177-3AD203B41FA5}">
                      <a16:colId xmlns:a16="http://schemas.microsoft.com/office/drawing/2014/main" val="1574650475"/>
                    </a:ext>
                  </a:extLst>
                </a:gridCol>
                <a:gridCol w="1088927">
                  <a:extLst>
                    <a:ext uri="{9D8B030D-6E8A-4147-A177-3AD203B41FA5}">
                      <a16:colId xmlns:a16="http://schemas.microsoft.com/office/drawing/2014/main" val="4186600529"/>
                    </a:ext>
                  </a:extLst>
                </a:gridCol>
                <a:gridCol w="1100637">
                  <a:extLst>
                    <a:ext uri="{9D8B030D-6E8A-4147-A177-3AD203B41FA5}">
                      <a16:colId xmlns:a16="http://schemas.microsoft.com/office/drawing/2014/main" val="3276418445"/>
                    </a:ext>
                  </a:extLst>
                </a:gridCol>
                <a:gridCol w="1088927">
                  <a:extLst>
                    <a:ext uri="{9D8B030D-6E8A-4147-A177-3AD203B41FA5}">
                      <a16:colId xmlns:a16="http://schemas.microsoft.com/office/drawing/2014/main" val="3157273868"/>
                    </a:ext>
                  </a:extLst>
                </a:gridCol>
              </a:tblGrid>
              <a:tr h="444901">
                <a:tc>
                  <a:txBody>
                    <a:bodyPr/>
                    <a:lstStyle/>
                    <a:p>
                      <a:pPr rtl="0" fontAlgn="t"/>
                      <a:r>
                        <a:rPr lang="zh-TW" altLang="en-US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作業中心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必要性作業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有附加價值作業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無附加價值作業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總計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566805"/>
                  </a:ext>
                </a:extLst>
              </a:tr>
              <a:tr h="297683">
                <a:tc>
                  <a:txBody>
                    <a:bodyPr/>
                    <a:lstStyle/>
                    <a:p>
                      <a:pPr rtl="0" fontAlgn="t"/>
                      <a:endParaRPr lang="zh-TW" altLang="en-US" sz="1600" b="1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金額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成本佔比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金額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成本佔比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金額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成本佔比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金額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成本佔比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039223"/>
                  </a:ext>
                </a:extLst>
              </a:tr>
              <a:tr h="451464"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A0101:</a:t>
                      </a:r>
                      <a:r>
                        <a:rPr lang="zh-TW" altLang="en-US" sz="1600" b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業務部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40,263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38%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63,408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60%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2,104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105,775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100%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88209"/>
                  </a:ext>
                </a:extLst>
              </a:tr>
              <a:tr h="297683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A0102:</a:t>
                      </a:r>
                      <a:r>
                        <a:rPr lang="zh-TW" altLang="en-US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設計部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endParaRPr lang="en-US" altLang="zh-TW" sz="1600" b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118,256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95%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6,847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5%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125,103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100%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690237"/>
                  </a:ext>
                </a:extLst>
              </a:tr>
              <a:tr h="297683">
                <a:tc>
                  <a:txBody>
                    <a:bodyPr/>
                    <a:lstStyle/>
                    <a:p>
                      <a:pPr rtl="0" fontAlgn="t"/>
                      <a:r>
                        <a:rPr lang="zh-TW" altLang="en-US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總計</a:t>
                      </a:r>
                    </a:p>
                  </a:txBody>
                  <a:tcPr marL="19050" marR="1905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40,263</a:t>
                      </a:r>
                      <a:endParaRPr lang="en-US" altLang="zh-TW" sz="16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endParaRPr lang="zh-TW" altLang="en-US" sz="160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endParaRPr lang="en-US" altLang="zh-TW" sz="16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endParaRPr lang="zh-TW" altLang="en-US" sz="16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8,951</a:t>
                      </a:r>
                      <a:endParaRPr lang="en-US" altLang="zh-TW" sz="16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endParaRPr lang="zh-TW" altLang="en-US" sz="16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230,878</a:t>
                      </a:r>
                      <a:endParaRPr lang="en-US" altLang="zh-TW" sz="16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endParaRPr lang="zh-TW" altLang="en-US" sz="16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577366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71" y="3387934"/>
            <a:ext cx="3861352" cy="3087953"/>
          </a:xfrm>
          <a:prstGeom prst="rect">
            <a:avLst/>
          </a:prstGeom>
          <a:ln w="12700">
            <a:noFill/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401" y="3084275"/>
            <a:ext cx="3963520" cy="31471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35961" y="4456701"/>
            <a:ext cx="2386440" cy="230832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業務部</a:t>
            </a:r>
            <a:endParaRPr lang="en-US" altLang="zh-TW" sz="1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38%</a:t>
            </a: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必要性作業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PM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管理</a:t>
            </a:r>
            <a:r>
              <a:rPr lang="zh-TW" altLang="en-US" sz="1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作業</a:t>
            </a:r>
            <a:endParaRPr lang="en-US" altLang="zh-TW" sz="1800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60%</a:t>
            </a: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有附加價值作業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：客戶服務作業以及具前瞻性開會</a:t>
            </a:r>
            <a:r>
              <a:rPr lang="zh-TW" altLang="en-US" sz="1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作業</a:t>
            </a:r>
            <a:endPara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16640" y="4406381"/>
            <a:ext cx="2849373" cy="203132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</a:t>
            </a:r>
            <a:r>
              <a:rPr lang="zh-TW" altLang="en-US" sz="1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部</a:t>
            </a:r>
            <a:endParaRPr lang="en-US" altLang="zh-TW" sz="18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有附加價值作業</a:t>
            </a:r>
            <a:r>
              <a:rPr lang="zh-TW" altLang="en-US" sz="1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佔該部門整體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附加價值屬性</a:t>
            </a:r>
            <a:r>
              <a:rPr lang="zh-TW" altLang="en-US" sz="1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成本</a:t>
            </a:r>
            <a:r>
              <a:rPr lang="en-US" altLang="zh-TW" sz="1800" b="1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95%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TW" sz="1800" b="1" dirty="0" smtClean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剩餘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5%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其大部分來自</a:t>
            </a:r>
            <a:r>
              <a:rPr lang="zh-TW" altLang="en-US" sz="18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內部失敗成本</a:t>
            </a:r>
          </a:p>
        </p:txBody>
      </p:sp>
      <p:sp>
        <p:nvSpPr>
          <p:cNvPr id="16" name="矩形 15"/>
          <p:cNvSpPr/>
          <p:nvPr/>
        </p:nvSpPr>
        <p:spPr>
          <a:xfrm>
            <a:off x="2224621" y="1881427"/>
            <a:ext cx="4374483" cy="299914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/>
            <a:endParaRPr lang="en-US" altLang="zh-TW" sz="18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76424" y="2320308"/>
            <a:ext cx="4682834" cy="318025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/>
            <a:endParaRPr lang="en-US" altLang="zh-TW" sz="18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454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/>
          <p:nvPr/>
        </p:nvSpPr>
        <p:spPr>
          <a:xfrm>
            <a:off x="830421" y="615819"/>
            <a:ext cx="10531158" cy="56263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3"/>
          <p:cNvSpPr txBox="1"/>
          <p:nvPr/>
        </p:nvSpPr>
        <p:spPr>
          <a:xfrm>
            <a:off x="7556943" y="1553673"/>
            <a:ext cx="365677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tabLst/>
              <a:defRPr/>
            </a:pPr>
            <a:r>
              <a:rPr kumimoji="0" lang="zh-TW" altLang="en-US" sz="4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模組一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9" name="Google Shape;159;p3"/>
          <p:cNvSpPr txBox="1"/>
          <p:nvPr/>
        </p:nvSpPr>
        <p:spPr>
          <a:xfrm>
            <a:off x="7409079" y="2460852"/>
            <a:ext cx="365677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zh-TW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棋盤圖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zh-TW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設計價值標的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zh-TW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設計作業中心</a:t>
            </a:r>
            <a:r>
              <a:rPr kumimoji="0" lang="en-US" altLang="zh-TW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–</a:t>
            </a:r>
            <a:r>
              <a:rPr kumimoji="0" lang="zh-TW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依組織架構觀點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zh-TW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設計作業中心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zh-TW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設計資源動因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zh-TW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報表彙總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0" name="Google Shape;16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2402" y="1446814"/>
            <a:ext cx="4695370" cy="396394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sp>
        <p:nvSpPr>
          <p:cNvPr id="161" name="Google Shape;161;p3"/>
          <p:cNvSpPr/>
          <p:nvPr/>
        </p:nvSpPr>
        <p:spPr>
          <a:xfrm>
            <a:off x="6727373" y="1541320"/>
            <a:ext cx="681706" cy="72023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636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1"/>
          <p:cNvGrpSpPr/>
          <p:nvPr/>
        </p:nvGrpSpPr>
        <p:grpSpPr>
          <a:xfrm>
            <a:off x="106153" y="196506"/>
            <a:ext cx="5926417" cy="800818"/>
            <a:chOff x="106153" y="196506"/>
            <a:chExt cx="5926417" cy="800818"/>
          </a:xfrm>
        </p:grpSpPr>
        <p:grpSp>
          <p:nvGrpSpPr>
            <p:cNvPr id="175" name="Google Shape;175;p11"/>
            <p:cNvGrpSpPr/>
            <p:nvPr/>
          </p:nvGrpSpPr>
          <p:grpSpPr>
            <a:xfrm>
              <a:off x="106153" y="196506"/>
              <a:ext cx="5926417" cy="786009"/>
              <a:chOff x="106153" y="196506"/>
              <a:chExt cx="5926417" cy="786009"/>
            </a:xfrm>
          </p:grpSpPr>
          <p:grpSp>
            <p:nvGrpSpPr>
              <p:cNvPr id="176" name="Google Shape;176;p11"/>
              <p:cNvGrpSpPr/>
              <p:nvPr/>
            </p:nvGrpSpPr>
            <p:grpSpPr>
              <a:xfrm>
                <a:off x="106153" y="350901"/>
                <a:ext cx="572631" cy="572631"/>
                <a:chOff x="5861381" y="710466"/>
                <a:chExt cx="572631" cy="572631"/>
              </a:xfrm>
            </p:grpSpPr>
            <p:sp>
              <p:nvSpPr>
                <p:cNvPr id="177" name="Google Shape;177;p11"/>
                <p:cNvSpPr/>
                <p:nvPr/>
              </p:nvSpPr>
              <p:spPr>
                <a:xfrm>
                  <a:off x="5861381" y="710466"/>
                  <a:ext cx="572631" cy="572631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11"/>
                <p:cNvSpPr/>
                <p:nvPr/>
              </p:nvSpPr>
              <p:spPr>
                <a:xfrm>
                  <a:off x="6016017" y="865112"/>
                  <a:ext cx="263359" cy="26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9" name="Google Shape;179;p11"/>
              <p:cNvSpPr txBox="1"/>
              <p:nvPr/>
            </p:nvSpPr>
            <p:spPr>
              <a:xfrm>
                <a:off x="633770" y="196506"/>
                <a:ext cx="5398800" cy="786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</a:t>
                </a:r>
                <a:r>
                  <a:rPr lang="zh-TW" altLang="en-US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三</a:t>
                </a:r>
                <a:r>
                  <a:rPr lang="zh-TW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r>
                  <a:rPr lang="zh-TW" altLang="en-US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顧客服務</a:t>
                </a:r>
                <a:r>
                  <a:rPr lang="zh-TW" altLang="en-US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屬性</a:t>
                </a:r>
                <a:r>
                  <a:rPr lang="zh-TW" altLang="en-US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成本總表</a:t>
                </a:r>
                <a:endParaRPr sz="2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180" name="Google Shape;180;p11"/>
            <p:cNvCxnSpPr/>
            <p:nvPr/>
          </p:nvCxnSpPr>
          <p:spPr>
            <a:xfrm>
              <a:off x="847071" y="997324"/>
              <a:ext cx="2962929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982608"/>
              </p:ext>
            </p:extLst>
          </p:nvPr>
        </p:nvGraphicFramePr>
        <p:xfrm>
          <a:off x="467044" y="1136910"/>
          <a:ext cx="11131051" cy="2179166"/>
        </p:xfrm>
        <a:graphic>
          <a:graphicData uri="http://schemas.openxmlformats.org/drawingml/2006/table">
            <a:tbl>
              <a:tblPr/>
              <a:tblGrid>
                <a:gridCol w="1032895">
                  <a:extLst>
                    <a:ext uri="{9D8B030D-6E8A-4147-A177-3AD203B41FA5}">
                      <a16:colId xmlns:a16="http://schemas.microsoft.com/office/drawing/2014/main" val="3477971765"/>
                    </a:ext>
                  </a:extLst>
                </a:gridCol>
                <a:gridCol w="879809">
                  <a:extLst>
                    <a:ext uri="{9D8B030D-6E8A-4147-A177-3AD203B41FA5}">
                      <a16:colId xmlns:a16="http://schemas.microsoft.com/office/drawing/2014/main" val="126117725"/>
                    </a:ext>
                  </a:extLst>
                </a:gridCol>
                <a:gridCol w="926811">
                  <a:extLst>
                    <a:ext uri="{9D8B030D-6E8A-4147-A177-3AD203B41FA5}">
                      <a16:colId xmlns:a16="http://schemas.microsoft.com/office/drawing/2014/main" val="3487458712"/>
                    </a:ext>
                  </a:extLst>
                </a:gridCol>
                <a:gridCol w="986353">
                  <a:extLst>
                    <a:ext uri="{9D8B030D-6E8A-4147-A177-3AD203B41FA5}">
                      <a16:colId xmlns:a16="http://schemas.microsoft.com/office/drawing/2014/main" val="1004587180"/>
                    </a:ext>
                  </a:extLst>
                </a:gridCol>
                <a:gridCol w="893884">
                  <a:extLst>
                    <a:ext uri="{9D8B030D-6E8A-4147-A177-3AD203B41FA5}">
                      <a16:colId xmlns:a16="http://schemas.microsoft.com/office/drawing/2014/main" val="2208768503"/>
                    </a:ext>
                  </a:extLst>
                </a:gridCol>
                <a:gridCol w="1229155">
                  <a:extLst>
                    <a:ext uri="{9D8B030D-6E8A-4147-A177-3AD203B41FA5}">
                      <a16:colId xmlns:a16="http://schemas.microsoft.com/office/drawing/2014/main" val="299309992"/>
                    </a:ext>
                  </a:extLst>
                </a:gridCol>
                <a:gridCol w="1006160">
                  <a:extLst>
                    <a:ext uri="{9D8B030D-6E8A-4147-A177-3AD203B41FA5}">
                      <a16:colId xmlns:a16="http://schemas.microsoft.com/office/drawing/2014/main" val="2329988896"/>
                    </a:ext>
                  </a:extLst>
                </a:gridCol>
                <a:gridCol w="959900">
                  <a:extLst>
                    <a:ext uri="{9D8B030D-6E8A-4147-A177-3AD203B41FA5}">
                      <a16:colId xmlns:a16="http://schemas.microsoft.com/office/drawing/2014/main" val="91264050"/>
                    </a:ext>
                  </a:extLst>
                </a:gridCol>
                <a:gridCol w="983030">
                  <a:extLst>
                    <a:ext uri="{9D8B030D-6E8A-4147-A177-3AD203B41FA5}">
                      <a16:colId xmlns:a16="http://schemas.microsoft.com/office/drawing/2014/main" val="620161651"/>
                    </a:ext>
                  </a:extLst>
                </a:gridCol>
                <a:gridCol w="1076548">
                  <a:extLst>
                    <a:ext uri="{9D8B030D-6E8A-4147-A177-3AD203B41FA5}">
                      <a16:colId xmlns:a16="http://schemas.microsoft.com/office/drawing/2014/main" val="3522451632"/>
                    </a:ext>
                  </a:extLst>
                </a:gridCol>
                <a:gridCol w="1156506">
                  <a:extLst>
                    <a:ext uri="{9D8B030D-6E8A-4147-A177-3AD203B41FA5}">
                      <a16:colId xmlns:a16="http://schemas.microsoft.com/office/drawing/2014/main" val="288805"/>
                    </a:ext>
                  </a:extLst>
                </a:gridCol>
              </a:tblGrid>
              <a:tr h="349780"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作業中心</a:t>
                      </a:r>
                      <a:endParaRPr lang="zh-TW" altLang="en-US" sz="16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en-US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N/A</a:t>
                      </a: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售後服務</a:t>
                      </a:r>
                      <a:r>
                        <a:rPr lang="zh-TW" altLang="en-US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顧客</a:t>
                      </a:r>
                      <a:endParaRPr lang="zh-TW" altLang="en-US" sz="16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提供顧客產品或</a:t>
                      </a:r>
                      <a:r>
                        <a:rPr lang="zh-TW" altLang="en-US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服務</a:t>
                      </a:r>
                      <a:endParaRPr lang="zh-TW" altLang="en-US" sz="16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開發</a:t>
                      </a:r>
                      <a:r>
                        <a:rPr lang="zh-TW" altLang="en-US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顧客</a:t>
                      </a:r>
                      <a:endParaRPr lang="zh-TW" altLang="en-US" sz="16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總計</a:t>
                      </a: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94407"/>
                  </a:ext>
                </a:extLst>
              </a:tr>
              <a:tr h="488343">
                <a:tc>
                  <a:txBody>
                    <a:bodyPr/>
                    <a:lstStyle/>
                    <a:p>
                      <a:pPr algn="ctr" rtl="0" fontAlgn="t"/>
                      <a:endParaRPr lang="zh-TW" altLang="en-US" sz="16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金額</a:t>
                      </a: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成本</a:t>
                      </a:r>
                      <a:endParaRPr lang="en-US" altLang="zh-TW" sz="1600" b="0" dirty="0" smtClean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 rtl="0" fontAlgn="t"/>
                      <a:r>
                        <a:rPr lang="zh-TW" altLang="en-US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佔</a:t>
                      </a:r>
                      <a:r>
                        <a:rPr lang="zh-TW" altLang="en-US" sz="16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比</a:t>
                      </a: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金額</a:t>
                      </a: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成本</a:t>
                      </a:r>
                      <a:endParaRPr lang="en-US" altLang="zh-TW" sz="1600" b="0" dirty="0" smtClean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 rtl="0" fontAlgn="t"/>
                      <a:r>
                        <a:rPr lang="zh-TW" altLang="en-US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佔</a:t>
                      </a:r>
                      <a:r>
                        <a:rPr lang="zh-TW" altLang="en-US" sz="16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比</a:t>
                      </a: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金額</a:t>
                      </a: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成本</a:t>
                      </a:r>
                      <a:endParaRPr lang="en-US" altLang="zh-TW" sz="1600" b="0" dirty="0" smtClean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 rtl="0" fontAlgn="t"/>
                      <a:r>
                        <a:rPr lang="zh-TW" altLang="en-US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佔</a:t>
                      </a:r>
                      <a:r>
                        <a:rPr lang="zh-TW" altLang="en-US" sz="16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比</a:t>
                      </a: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金額</a:t>
                      </a: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成本</a:t>
                      </a:r>
                      <a:endParaRPr lang="en-US" altLang="zh-TW" sz="1600" b="0" dirty="0" smtClean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 rtl="0" fontAlgn="t"/>
                      <a:r>
                        <a:rPr lang="zh-TW" altLang="en-US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佔</a:t>
                      </a:r>
                      <a:r>
                        <a:rPr lang="zh-TW" altLang="en-US" sz="16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比</a:t>
                      </a: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金額</a:t>
                      </a: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成本</a:t>
                      </a:r>
                      <a:endParaRPr lang="en-US" altLang="zh-TW" sz="1600" b="0" dirty="0" smtClean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 rtl="0" fontAlgn="t"/>
                      <a:r>
                        <a:rPr lang="zh-TW" altLang="en-US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佔</a:t>
                      </a:r>
                      <a:r>
                        <a:rPr lang="zh-TW" altLang="en-US" sz="1600" b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比</a:t>
                      </a: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179007"/>
                  </a:ext>
                </a:extLst>
              </a:tr>
              <a:tr h="495632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A0101</a:t>
                      </a:r>
                      <a:r>
                        <a:rPr lang="en-US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:</a:t>
                      </a:r>
                    </a:p>
                    <a:p>
                      <a:pPr algn="ctr" rtl="0" fontAlgn="t"/>
                      <a:r>
                        <a:rPr lang="zh-TW" altLang="en-US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業務部</a:t>
                      </a:r>
                      <a:endParaRPr lang="zh-TW" altLang="en-US" sz="16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2,104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10,998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48,973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46%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43,700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41%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105,775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100%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3222214"/>
                  </a:ext>
                </a:extLst>
              </a:tr>
              <a:tr h="488265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A0102:</a:t>
                      </a:r>
                    </a:p>
                    <a:p>
                      <a:pPr algn="ctr" rtl="0" fontAlgn="t"/>
                      <a:r>
                        <a:rPr lang="zh-TW" altLang="en-US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設計部</a:t>
                      </a:r>
                      <a:endParaRPr lang="zh-TW" altLang="en-US" sz="16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2,232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-</a:t>
                      </a:r>
                      <a:endParaRPr lang="zh-TW" altLang="en-US" sz="1600" dirty="0"/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-</a:t>
                      </a:r>
                      <a:endParaRPr lang="zh-TW" altLang="en-US" sz="1600" dirty="0"/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94,639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76%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28,233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23%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125,103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0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100%</a:t>
                      </a:r>
                      <a:endParaRPr lang="en-US" altLang="zh-TW" sz="1600" b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437504"/>
                  </a:ext>
                </a:extLst>
              </a:tr>
              <a:tr h="357146"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1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總計</a:t>
                      </a: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4,336</a:t>
                      </a:r>
                      <a:endParaRPr lang="en-US" altLang="zh-TW" sz="16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endParaRPr lang="zh-TW" altLang="en-US" sz="16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10,998</a:t>
                      </a:r>
                      <a:endParaRPr lang="en-US" altLang="zh-TW" sz="16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endParaRPr lang="zh-TW" altLang="en-US" sz="16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143,612</a:t>
                      </a:r>
                      <a:endParaRPr lang="en-US" altLang="zh-TW" sz="16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endParaRPr lang="zh-TW" altLang="en-US" sz="16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71,933</a:t>
                      </a:r>
                      <a:endParaRPr lang="en-US" altLang="zh-TW" sz="16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endParaRPr lang="zh-TW" altLang="en-US" sz="16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600" b="1" dirty="0" smtClean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230878</a:t>
                      </a:r>
                      <a:endParaRPr lang="en-US" altLang="zh-TW" sz="1600" b="1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endParaRPr lang="zh-TW" altLang="en-US" sz="160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9050" marR="1905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745951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44" y="3316076"/>
            <a:ext cx="5035173" cy="351089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105" y="3435542"/>
            <a:ext cx="4867868" cy="351089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646129" y="4702193"/>
            <a:ext cx="2386440" cy="147732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r>
              <a:rPr lang="zh-TW" altLang="en-US" sz="1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業務部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主要工作內容為</a:t>
            </a: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提供顧客服務以及開發顧客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，因此</a:t>
            </a: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佔比較</a:t>
            </a:r>
            <a:r>
              <a:rPr lang="zh-TW" altLang="en-US" sz="1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高，</a:t>
            </a:r>
            <a:r>
              <a:rPr lang="zh-TW" altLang="en-US" sz="1800" b="1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分別為</a:t>
            </a:r>
            <a:r>
              <a:rPr lang="en-US" altLang="zh-TW" sz="1800" b="1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46%</a:t>
            </a:r>
            <a:r>
              <a:rPr lang="zh-TW" altLang="en-US" sz="1800" b="1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及</a:t>
            </a:r>
            <a:r>
              <a:rPr lang="en-US" altLang="zh-TW" sz="1800" b="1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41%</a:t>
            </a:r>
            <a:endParaRPr lang="zh-TW" altLang="en-US" sz="18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00800" y="267884"/>
            <a:ext cx="5451155" cy="73866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zh-TW" altLang="en-US" b="1" dirty="0"/>
              <a:t>修正模組三的問題：</a:t>
            </a:r>
            <a:endParaRPr lang="en-US" altLang="zh-TW" b="1" dirty="0"/>
          </a:p>
          <a:p>
            <a:pPr marL="342900" lvl="0" indent="-342900">
              <a:buAutoNum type="arabicPeriod"/>
            </a:pPr>
            <a:r>
              <a:rPr lang="en-US" altLang="zh-TW" b="1" dirty="0" smtClean="0"/>
              <a:t>N/A</a:t>
            </a:r>
            <a:r>
              <a:rPr lang="zh-TW" altLang="en-US" b="1" dirty="0"/>
              <a:t>比例</a:t>
            </a:r>
            <a:r>
              <a:rPr lang="zh-TW" altLang="en-US" b="1" dirty="0" smtClean="0"/>
              <a:t>過高</a:t>
            </a:r>
            <a:endParaRPr lang="en-US" altLang="zh-TW" b="1" dirty="0" smtClean="0"/>
          </a:p>
          <a:p>
            <a:pPr marL="342900" lvl="0" indent="-342900">
              <a:buAutoNum type="arabicPeriod"/>
            </a:pPr>
            <a:r>
              <a:rPr lang="zh-TW" altLang="en-US" b="1" dirty="0"/>
              <a:t>身為</a:t>
            </a:r>
            <a:r>
              <a:rPr lang="zh-TW" altLang="en-US" b="1" dirty="0" smtClean="0"/>
              <a:t>設計為主之</a:t>
            </a:r>
            <a:r>
              <a:rPr lang="en-US" altLang="zh-TW" b="1" dirty="0" smtClean="0"/>
              <a:t>BU</a:t>
            </a:r>
            <a:r>
              <a:rPr lang="zh-TW" altLang="en-US" b="1" dirty="0" smtClean="0"/>
              <a:t>，顧客服務屬性之</a:t>
            </a:r>
            <a:r>
              <a:rPr lang="en-US" altLang="zh-TW" b="1" dirty="0" smtClean="0"/>
              <a:t>N/A</a:t>
            </a:r>
            <a:r>
              <a:rPr lang="zh-TW" altLang="en-US" b="1" dirty="0" smtClean="0"/>
              <a:t>比例理論上不應太高</a:t>
            </a:r>
            <a:endParaRPr lang="en-US" altLang="zh-TW" b="1" dirty="0"/>
          </a:p>
        </p:txBody>
      </p:sp>
      <p:sp>
        <p:nvSpPr>
          <p:cNvPr id="16" name="矩形 15"/>
          <p:cNvSpPr/>
          <p:nvPr/>
        </p:nvSpPr>
        <p:spPr>
          <a:xfrm>
            <a:off x="5071885" y="2050797"/>
            <a:ext cx="4314486" cy="416981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9206071" y="4563694"/>
            <a:ext cx="2386440" cy="175432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r>
              <a:rPr lang="zh-TW" altLang="en-US" sz="1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</a:t>
            </a: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部</a:t>
            </a:r>
            <a:r>
              <a:rPr lang="zh-TW" altLang="en-US" sz="1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主要提供顧客服務</a:t>
            </a:r>
            <a:r>
              <a:rPr lang="zh-TW" altLang="en-US" sz="1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（如客戶設計需求諮詢）及</a:t>
            </a:r>
            <a:r>
              <a:rPr lang="zh-TW" altLang="en-US" sz="1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最終提供顧客產品設計，</a:t>
            </a:r>
            <a:r>
              <a:rPr lang="zh-TW" altLang="en-US" sz="1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因此</a:t>
            </a:r>
            <a:r>
              <a:rPr lang="zh-TW" altLang="en-US" sz="1800" b="1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佔整體顧客服務屬性成本比例約</a:t>
            </a:r>
            <a:r>
              <a:rPr lang="en-US" altLang="zh-TW" sz="1800" b="1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76%</a:t>
            </a:r>
            <a:endParaRPr lang="zh-TW" altLang="en-US" sz="18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71885" y="2587244"/>
            <a:ext cx="2265349" cy="343243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/>
            <a:endParaRPr lang="en-US" altLang="zh-TW" sz="18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603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1"/>
          <p:cNvGrpSpPr/>
          <p:nvPr/>
        </p:nvGrpSpPr>
        <p:grpSpPr>
          <a:xfrm>
            <a:off x="106153" y="196506"/>
            <a:ext cx="5926417" cy="800818"/>
            <a:chOff x="106153" y="196506"/>
            <a:chExt cx="5926417" cy="800818"/>
          </a:xfrm>
        </p:grpSpPr>
        <p:grpSp>
          <p:nvGrpSpPr>
            <p:cNvPr id="175" name="Google Shape;175;p11"/>
            <p:cNvGrpSpPr/>
            <p:nvPr/>
          </p:nvGrpSpPr>
          <p:grpSpPr>
            <a:xfrm>
              <a:off x="106153" y="196506"/>
              <a:ext cx="5926417" cy="786009"/>
              <a:chOff x="106153" y="196506"/>
              <a:chExt cx="5926417" cy="786009"/>
            </a:xfrm>
          </p:grpSpPr>
          <p:grpSp>
            <p:nvGrpSpPr>
              <p:cNvPr id="176" name="Google Shape;176;p11"/>
              <p:cNvGrpSpPr/>
              <p:nvPr/>
            </p:nvGrpSpPr>
            <p:grpSpPr>
              <a:xfrm>
                <a:off x="106153" y="350901"/>
                <a:ext cx="572631" cy="572631"/>
                <a:chOff x="5861381" y="710466"/>
                <a:chExt cx="572631" cy="572631"/>
              </a:xfrm>
            </p:grpSpPr>
            <p:sp>
              <p:nvSpPr>
                <p:cNvPr id="177" name="Google Shape;177;p11"/>
                <p:cNvSpPr/>
                <p:nvPr/>
              </p:nvSpPr>
              <p:spPr>
                <a:xfrm>
                  <a:off x="5861381" y="710466"/>
                  <a:ext cx="572631" cy="572631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11"/>
                <p:cNvSpPr/>
                <p:nvPr/>
              </p:nvSpPr>
              <p:spPr>
                <a:xfrm>
                  <a:off x="6016017" y="865112"/>
                  <a:ext cx="263359" cy="26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9" name="Google Shape;179;p11"/>
              <p:cNvSpPr txBox="1"/>
              <p:nvPr/>
            </p:nvSpPr>
            <p:spPr>
              <a:xfrm>
                <a:off x="633770" y="196506"/>
                <a:ext cx="5398800" cy="786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模組三</a:t>
                </a:r>
                <a:r>
                  <a:rPr kumimoji="0" lang="en-US" altLang="zh-TW" sz="2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r>
                  <a:rPr kumimoji="0" lang="zh-TW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綠色</a:t>
                </a:r>
                <a:r>
                  <a:rPr kumimoji="0" lang="zh-TW" altLang="en-US" sz="2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屬性</a:t>
                </a:r>
                <a:r>
                  <a:rPr kumimoji="0" lang="zh-TW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成本總表</a:t>
                </a:r>
                <a:endParaRPr kumimoji="0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180" name="Google Shape;180;p11"/>
            <p:cNvCxnSpPr/>
            <p:nvPr/>
          </p:nvCxnSpPr>
          <p:spPr>
            <a:xfrm>
              <a:off x="847071" y="997324"/>
              <a:ext cx="2962929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0AA97EF-A11A-6D25-A14B-06BE82623045}"/>
              </a:ext>
            </a:extLst>
          </p:cNvPr>
          <p:cNvSpPr txBox="1"/>
          <p:nvPr/>
        </p:nvSpPr>
        <p:spPr>
          <a:xfrm>
            <a:off x="1447437" y="1561715"/>
            <a:ext cx="2075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業務</a:t>
            </a: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部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0AA97EF-A11A-6D25-A14B-06BE82623045}"/>
              </a:ext>
            </a:extLst>
          </p:cNvPr>
          <p:cNvSpPr txBox="1"/>
          <p:nvPr/>
        </p:nvSpPr>
        <p:spPr>
          <a:xfrm>
            <a:off x="4994880" y="1561716"/>
            <a:ext cx="2075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設計</a:t>
            </a: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部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13" name="圖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6803054"/>
              </p:ext>
            </p:extLst>
          </p:nvPr>
        </p:nvGraphicFramePr>
        <p:xfrm>
          <a:off x="439199" y="2149379"/>
          <a:ext cx="3601455" cy="2394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圖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2720199"/>
              </p:ext>
            </p:extLst>
          </p:nvPr>
        </p:nvGraphicFramePr>
        <p:xfrm>
          <a:off x="4018344" y="2134569"/>
          <a:ext cx="3759843" cy="2465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0AA97EF-A11A-6D25-A14B-06BE82623045}"/>
              </a:ext>
            </a:extLst>
          </p:cNvPr>
          <p:cNvSpPr txBox="1"/>
          <p:nvPr/>
        </p:nvSpPr>
        <p:spPr>
          <a:xfrm>
            <a:off x="8739094" y="1377048"/>
            <a:ext cx="2442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綠色</a:t>
            </a: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屬性</a:t>
            </a:r>
            <a:endParaRPr kumimoji="0" lang="en-US" altLang="zh-TW" sz="2400" b="1" i="0" u="none" strike="noStrike" kern="0" cap="none" spc="0" normalizeH="0" baseline="0" noProof="0" dirty="0" smtClean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zh-TW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二部門佔比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17" name="圖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4013585"/>
              </p:ext>
            </p:extLst>
          </p:nvPr>
        </p:nvGraphicFramePr>
        <p:xfrm>
          <a:off x="8090705" y="2333229"/>
          <a:ext cx="3553428" cy="2266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文字方塊 17">
            <a:extLst>
              <a:ext uri="{FF2B5EF4-FFF2-40B4-BE49-F238E27FC236}">
                <a16:creationId xmlns:a16="http://schemas.microsoft.com/office/drawing/2014/main" id="{50AA97EF-A11A-6D25-A14B-06BE82623045}"/>
              </a:ext>
            </a:extLst>
          </p:cNvPr>
          <p:cNvSpPr txBox="1"/>
          <p:nvPr/>
        </p:nvSpPr>
        <p:spPr>
          <a:xfrm>
            <a:off x="1619384" y="5027128"/>
            <a:ext cx="9121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綠色屬性之作業成本有</a:t>
            </a:r>
            <a:r>
              <a:rPr kumimoji="0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90%</a:t>
            </a: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來自設計部</a:t>
            </a: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，因為主要負責專案</a:t>
            </a:r>
            <a:r>
              <a:rPr kumimoji="0" lang="zh-TW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綠色設計與製造</a:t>
            </a: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的作業，由設計部負責</a:t>
            </a:r>
            <a:endParaRPr kumimoji="0" lang="en-US" altLang="zh-TW" sz="1800" b="0" i="0" u="none" strike="noStrike" kern="0" cap="none" spc="0" normalizeH="0" baseline="0" noProof="0" dirty="0" smtClean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業務部之綠色屬性</a:t>
            </a: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作業主要來自於</a:t>
            </a:r>
            <a:r>
              <a:rPr kumimoji="0" lang="zh-TW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與客戶接洽有關專案的綠色需求</a:t>
            </a:r>
            <a:endParaRPr kumimoji="0" lang="en-US" altLang="zh-TW" sz="1800" b="1" i="0" u="none" strike="noStrike" kern="0" cap="none" spc="0" normalizeH="0" baseline="0" noProof="0" dirty="0" smtClean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設計</a:t>
            </a:r>
            <a:r>
              <a:rPr kumimoji="0" lang="zh-TW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部之所有作業成本有</a:t>
            </a:r>
            <a:r>
              <a:rPr kumimoji="0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91%</a:t>
            </a:r>
            <a:r>
              <a:rPr kumimoji="0" lang="zh-TW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皆為綠色屬性，</a:t>
            </a: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可看出咖央將產品融合</a:t>
            </a: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ESG</a:t>
            </a: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的野心</a:t>
            </a:r>
            <a:endParaRPr kumimoji="0" lang="en-US" altLang="zh-TW" sz="1800" b="0" i="0" u="none" strike="noStrike" kern="0" cap="none" spc="0" normalizeH="0" baseline="0" noProof="0" dirty="0" smtClean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976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1"/>
          <p:cNvGrpSpPr/>
          <p:nvPr/>
        </p:nvGrpSpPr>
        <p:grpSpPr>
          <a:xfrm>
            <a:off x="106153" y="196506"/>
            <a:ext cx="5926417" cy="800818"/>
            <a:chOff x="106153" y="196506"/>
            <a:chExt cx="5926417" cy="800818"/>
          </a:xfrm>
        </p:grpSpPr>
        <p:grpSp>
          <p:nvGrpSpPr>
            <p:cNvPr id="175" name="Google Shape;175;p11"/>
            <p:cNvGrpSpPr/>
            <p:nvPr/>
          </p:nvGrpSpPr>
          <p:grpSpPr>
            <a:xfrm>
              <a:off x="106153" y="196506"/>
              <a:ext cx="5926417" cy="786009"/>
              <a:chOff x="106153" y="196506"/>
              <a:chExt cx="5926417" cy="786009"/>
            </a:xfrm>
          </p:grpSpPr>
          <p:grpSp>
            <p:nvGrpSpPr>
              <p:cNvPr id="176" name="Google Shape;176;p11"/>
              <p:cNvGrpSpPr/>
              <p:nvPr/>
            </p:nvGrpSpPr>
            <p:grpSpPr>
              <a:xfrm>
                <a:off x="106153" y="350901"/>
                <a:ext cx="572631" cy="572631"/>
                <a:chOff x="5861381" y="710466"/>
                <a:chExt cx="572631" cy="572631"/>
              </a:xfrm>
            </p:grpSpPr>
            <p:sp>
              <p:nvSpPr>
                <p:cNvPr id="177" name="Google Shape;177;p11"/>
                <p:cNvSpPr/>
                <p:nvPr/>
              </p:nvSpPr>
              <p:spPr>
                <a:xfrm>
                  <a:off x="5861381" y="710466"/>
                  <a:ext cx="572631" cy="572631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11"/>
                <p:cNvSpPr/>
                <p:nvPr/>
              </p:nvSpPr>
              <p:spPr>
                <a:xfrm>
                  <a:off x="6016017" y="865112"/>
                  <a:ext cx="263359" cy="26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9" name="Google Shape;179;p11"/>
              <p:cNvSpPr txBox="1"/>
              <p:nvPr/>
            </p:nvSpPr>
            <p:spPr>
              <a:xfrm>
                <a:off x="633770" y="196506"/>
                <a:ext cx="5398800" cy="786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</a:t>
                </a:r>
                <a:r>
                  <a:rPr lang="zh-TW" altLang="en-US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三</a:t>
                </a:r>
                <a:r>
                  <a:rPr lang="zh-TW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r>
                  <a:rPr lang="zh-TW" altLang="en-US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各作業細項成本</a:t>
                </a:r>
                <a:endParaRPr sz="2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180" name="Google Shape;180;p11"/>
            <p:cNvCxnSpPr/>
            <p:nvPr/>
          </p:nvCxnSpPr>
          <p:spPr>
            <a:xfrm>
              <a:off x="847071" y="997324"/>
              <a:ext cx="2962929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AA97EF-A11A-6D25-A14B-06BE82623045}"/>
              </a:ext>
            </a:extLst>
          </p:cNvPr>
          <p:cNvSpPr txBox="1"/>
          <p:nvPr/>
        </p:nvSpPr>
        <p:spPr>
          <a:xfrm>
            <a:off x="260789" y="1136910"/>
            <a:ext cx="171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3F3F3F"/>
                </a:solidFill>
              </a:rPr>
              <a:t>業務部</a:t>
            </a:r>
            <a:endParaRPr lang="zh-TW" altLang="en-US" sz="2400" b="1" dirty="0">
              <a:solidFill>
                <a:srgbClr val="3F3F3F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167346"/>
              </p:ext>
            </p:extLst>
          </p:nvPr>
        </p:nvGraphicFramePr>
        <p:xfrm>
          <a:off x="392468" y="3315863"/>
          <a:ext cx="11563815" cy="2856230"/>
        </p:xfrm>
        <a:graphic>
          <a:graphicData uri="http://schemas.openxmlformats.org/drawingml/2006/table">
            <a:tbl>
              <a:tblPr>
                <a:tableStyleId>{FFA5BF68-EFA6-4D7C-AFAC-43D200BF11CF}</a:tableStyleId>
              </a:tblPr>
              <a:tblGrid>
                <a:gridCol w="3223107">
                  <a:extLst>
                    <a:ext uri="{9D8B030D-6E8A-4147-A177-3AD203B41FA5}">
                      <a16:colId xmlns:a16="http://schemas.microsoft.com/office/drawing/2014/main" val="3050371789"/>
                    </a:ext>
                  </a:extLst>
                </a:gridCol>
                <a:gridCol w="2854308">
                  <a:extLst>
                    <a:ext uri="{9D8B030D-6E8A-4147-A177-3AD203B41FA5}">
                      <a16:colId xmlns:a16="http://schemas.microsoft.com/office/drawing/2014/main" val="344719748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2690640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11608363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159719956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作業大項</a:t>
                      </a:r>
                      <a:endParaRPr lang="zh-TW" alt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作業細項</a:t>
                      </a:r>
                      <a:endParaRPr lang="zh-TW" alt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實際成本</a:t>
                      </a:r>
                      <a:endParaRPr lang="zh-TW" alt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實際成本占比</a:t>
                      </a:r>
                      <a:endParaRPr lang="zh-TW" alt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優先</a:t>
                      </a:r>
                      <a:r>
                        <a:rPr lang="zh-TW" altLang="en-US" sz="1400" b="1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改善順序</a:t>
                      </a:r>
                      <a:endParaRPr lang="zh-TW" alt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407745"/>
                  </a:ext>
                </a:extLst>
              </a:tr>
              <a:tr h="171450">
                <a:tc rowSpan="6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AC004:PM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管理與開會</a:t>
                      </a:r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AC004_01: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了解專案需求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13,287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26%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1065805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AC004_02: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報價作業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7,247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14%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87513334"/>
                  </a:ext>
                </a:extLst>
              </a:tr>
              <a:tr h="215900">
                <a:tc vMerge="1"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AC004_03: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內外部整合進度管理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17,716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35%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58290936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AC004_04: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產品照放置官網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2,013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4%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34588878"/>
                  </a:ext>
                </a:extLst>
              </a:tr>
              <a:tr h="158750">
                <a:tc vMerge="1"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AC004_05: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開會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前瞻性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8,416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17%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36586214"/>
                  </a:ext>
                </a:extLst>
              </a:tr>
              <a:tr h="158750">
                <a:tc vMerge="1"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AC004_06: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開會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歷史性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2,104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4%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2132650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AC004:PM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管理與開會 合計</a:t>
                      </a:r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50,784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48%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020858"/>
                  </a:ext>
                </a:extLst>
              </a:tr>
              <a:tr h="158750"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AC005: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客戶服務</a:t>
                      </a:r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AC005_01: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確認需求與報價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21,997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40%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06266277"/>
                  </a:ext>
                </a:extLst>
              </a:tr>
              <a:tr h="158750">
                <a:tc vMerge="1"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AC005_02: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專案進度回報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21,997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40%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4872925"/>
                  </a:ext>
                </a:extLst>
              </a:tr>
              <a:tr h="158750">
                <a:tc vMerge="1"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AC005_03: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售後及收款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10,998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20%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9510777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AC005: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客戶服務 合計</a:t>
                      </a:r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54,992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52%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10320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總計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105,775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4827404"/>
                  </a:ext>
                </a:extLst>
              </a:tr>
            </a:tbl>
          </a:graphicData>
        </a:graphic>
      </p:graphicFrame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4153517"/>
              </p:ext>
            </p:extLst>
          </p:nvPr>
        </p:nvGraphicFramePr>
        <p:xfrm>
          <a:off x="7281746" y="196506"/>
          <a:ext cx="4549698" cy="3037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50AA97EF-A11A-6D25-A14B-06BE82623045}"/>
              </a:ext>
            </a:extLst>
          </p:cNvPr>
          <p:cNvSpPr txBox="1"/>
          <p:nvPr/>
        </p:nvSpPr>
        <p:spPr>
          <a:xfrm>
            <a:off x="260789" y="1667366"/>
            <a:ext cx="76508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 smtClean="0">
                <a:solidFill>
                  <a:srgbClr val="3F3F3F"/>
                </a:solidFill>
              </a:rPr>
              <a:t>PM</a:t>
            </a:r>
            <a:r>
              <a:rPr lang="zh-TW" altLang="en-US" sz="1800" dirty="0" smtClean="0">
                <a:solidFill>
                  <a:srgbClr val="3F3F3F"/>
                </a:solidFill>
              </a:rPr>
              <a:t>管理與開會、客戶服務兩個作業大項成本占比近各半，但</a:t>
            </a:r>
            <a:r>
              <a:rPr lang="en-US" altLang="zh-TW" sz="1800" b="1" dirty="0" smtClean="0">
                <a:solidFill>
                  <a:srgbClr val="3F3F3F"/>
                </a:solidFill>
              </a:rPr>
              <a:t>PM</a:t>
            </a:r>
            <a:r>
              <a:rPr lang="zh-TW" altLang="en-US" sz="1800" b="1" dirty="0" smtClean="0">
                <a:solidFill>
                  <a:srgbClr val="3F3F3F"/>
                </a:solidFill>
              </a:rPr>
              <a:t>管理與開會中需優先改善之作業較多</a:t>
            </a:r>
            <a:r>
              <a:rPr lang="zh-TW" altLang="en-US" sz="1800" dirty="0" smtClean="0">
                <a:solidFill>
                  <a:srgbClr val="3F3F3F"/>
                </a:solidFill>
              </a:rPr>
              <a:t>，因此該大項成本占比應降低</a:t>
            </a:r>
            <a:endParaRPr lang="en-US" altLang="zh-TW" sz="1800" dirty="0" smtClean="0">
              <a:solidFill>
                <a:srgbClr val="3F3F3F"/>
              </a:solidFill>
            </a:endParaRPr>
          </a:p>
          <a:p>
            <a:endParaRPr lang="en-US" altLang="zh-TW" sz="1800" dirty="0" smtClean="0">
              <a:solidFill>
                <a:srgbClr val="3F3F3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 smtClean="0">
                <a:solidFill>
                  <a:srgbClr val="3F3F3F"/>
                </a:solidFill>
              </a:rPr>
              <a:t>業務部</a:t>
            </a:r>
            <a:r>
              <a:rPr lang="zh-TW" altLang="en-US" sz="1800" b="1" dirty="0" smtClean="0">
                <a:solidFill>
                  <a:srgbClr val="3F3F3F"/>
                </a:solidFill>
              </a:rPr>
              <a:t>第</a:t>
            </a:r>
            <a:r>
              <a:rPr lang="en-US" altLang="zh-TW" sz="1800" b="1" dirty="0" smtClean="0">
                <a:solidFill>
                  <a:srgbClr val="3F3F3F"/>
                </a:solidFill>
              </a:rPr>
              <a:t>1</a:t>
            </a:r>
            <a:r>
              <a:rPr lang="zh-TW" altLang="en-US" sz="1800" b="1" dirty="0" smtClean="0">
                <a:solidFill>
                  <a:srgbClr val="3F3F3F"/>
                </a:solidFill>
              </a:rPr>
              <a:t>與第</a:t>
            </a:r>
            <a:r>
              <a:rPr lang="en-US" altLang="zh-TW" sz="1800" b="1" dirty="0" smtClean="0">
                <a:solidFill>
                  <a:srgbClr val="3F3F3F"/>
                </a:solidFill>
              </a:rPr>
              <a:t>2</a:t>
            </a:r>
            <a:r>
              <a:rPr lang="zh-TW" altLang="en-US" sz="1800" b="1" dirty="0" smtClean="0">
                <a:solidFill>
                  <a:srgbClr val="3F3F3F"/>
                </a:solidFill>
              </a:rPr>
              <a:t>優先</a:t>
            </a:r>
            <a:r>
              <a:rPr lang="zh-TW" altLang="en-US" sz="1800" dirty="0" smtClean="0">
                <a:solidFill>
                  <a:srgbClr val="3F3F3F"/>
                </a:solidFill>
              </a:rPr>
              <a:t>改善之作業成本占比</a:t>
            </a:r>
            <a:r>
              <a:rPr lang="zh-TW" altLang="en-US" sz="1800" b="1" dirty="0" smtClean="0">
                <a:solidFill>
                  <a:srgbClr val="3F3F3F"/>
                </a:solidFill>
              </a:rPr>
              <a:t>約</a:t>
            </a:r>
            <a:r>
              <a:rPr lang="en-US" altLang="zh-TW" sz="1800" b="1" dirty="0" smtClean="0">
                <a:solidFill>
                  <a:srgbClr val="3F3F3F"/>
                </a:solidFill>
              </a:rPr>
              <a:t>2</a:t>
            </a:r>
            <a:r>
              <a:rPr lang="zh-TW" altLang="en-US" sz="1800" b="1" dirty="0" smtClean="0">
                <a:solidFill>
                  <a:srgbClr val="3F3F3F"/>
                </a:solidFill>
              </a:rPr>
              <a:t>成</a:t>
            </a:r>
            <a:r>
              <a:rPr lang="zh-TW" altLang="en-US" sz="1800" dirty="0" smtClean="0">
                <a:solidFill>
                  <a:srgbClr val="3F3F3F"/>
                </a:solidFill>
              </a:rPr>
              <a:t>，分別為歷史性開會、報價、放置產品照、售後及收款，應優先降低這些作業之成本</a:t>
            </a:r>
            <a:endParaRPr lang="en-US" altLang="zh-TW" sz="1800" dirty="0" smtClean="0">
              <a:solidFill>
                <a:srgbClr val="3F3F3F"/>
              </a:solidFill>
            </a:endParaRPr>
          </a:p>
        </p:txBody>
      </p:sp>
      <p:sp>
        <p:nvSpPr>
          <p:cNvPr id="14" name="Google Shape;218;g128bfa24511_0_13"/>
          <p:cNvSpPr/>
          <p:nvPr/>
        </p:nvSpPr>
        <p:spPr>
          <a:xfrm>
            <a:off x="3456878" y="4632279"/>
            <a:ext cx="8242927" cy="24080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18;g128bfa24511_0_13"/>
          <p:cNvSpPr/>
          <p:nvPr/>
        </p:nvSpPr>
        <p:spPr>
          <a:xfrm>
            <a:off x="3456878" y="3762956"/>
            <a:ext cx="8242927" cy="21495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18;g128bfa24511_0_13"/>
          <p:cNvSpPr/>
          <p:nvPr/>
        </p:nvSpPr>
        <p:spPr>
          <a:xfrm>
            <a:off x="3456877" y="4184691"/>
            <a:ext cx="8242927" cy="24080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18;g128bfa24511_0_13"/>
          <p:cNvSpPr/>
          <p:nvPr/>
        </p:nvSpPr>
        <p:spPr>
          <a:xfrm>
            <a:off x="3456876" y="5516305"/>
            <a:ext cx="8242927" cy="24080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69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1"/>
          <p:cNvGrpSpPr/>
          <p:nvPr/>
        </p:nvGrpSpPr>
        <p:grpSpPr>
          <a:xfrm>
            <a:off x="106153" y="196506"/>
            <a:ext cx="5926417" cy="800818"/>
            <a:chOff x="106153" y="196506"/>
            <a:chExt cx="5926417" cy="800818"/>
          </a:xfrm>
        </p:grpSpPr>
        <p:grpSp>
          <p:nvGrpSpPr>
            <p:cNvPr id="175" name="Google Shape;175;p11"/>
            <p:cNvGrpSpPr/>
            <p:nvPr/>
          </p:nvGrpSpPr>
          <p:grpSpPr>
            <a:xfrm>
              <a:off x="106153" y="196506"/>
              <a:ext cx="5926417" cy="786009"/>
              <a:chOff x="106153" y="196506"/>
              <a:chExt cx="5926417" cy="786009"/>
            </a:xfrm>
          </p:grpSpPr>
          <p:grpSp>
            <p:nvGrpSpPr>
              <p:cNvPr id="176" name="Google Shape;176;p11"/>
              <p:cNvGrpSpPr/>
              <p:nvPr/>
            </p:nvGrpSpPr>
            <p:grpSpPr>
              <a:xfrm>
                <a:off x="106153" y="350901"/>
                <a:ext cx="572631" cy="572631"/>
                <a:chOff x="5861381" y="710466"/>
                <a:chExt cx="572631" cy="572631"/>
              </a:xfrm>
            </p:grpSpPr>
            <p:sp>
              <p:nvSpPr>
                <p:cNvPr id="177" name="Google Shape;177;p11"/>
                <p:cNvSpPr/>
                <p:nvPr/>
              </p:nvSpPr>
              <p:spPr>
                <a:xfrm>
                  <a:off x="5861381" y="710466"/>
                  <a:ext cx="572631" cy="572631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11"/>
                <p:cNvSpPr/>
                <p:nvPr/>
              </p:nvSpPr>
              <p:spPr>
                <a:xfrm>
                  <a:off x="6016017" y="865112"/>
                  <a:ext cx="263359" cy="26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9" name="Google Shape;179;p11"/>
              <p:cNvSpPr txBox="1"/>
              <p:nvPr/>
            </p:nvSpPr>
            <p:spPr>
              <a:xfrm>
                <a:off x="633770" y="196506"/>
                <a:ext cx="5398800" cy="786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</a:t>
                </a:r>
                <a:r>
                  <a:rPr lang="zh-TW" altLang="en-US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三</a:t>
                </a:r>
                <a:r>
                  <a:rPr lang="zh-TW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r>
                  <a:rPr lang="zh-TW" altLang="en-US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各作業細項成本</a:t>
                </a:r>
                <a:endParaRPr sz="2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180" name="Google Shape;180;p11"/>
            <p:cNvCxnSpPr/>
            <p:nvPr/>
          </p:nvCxnSpPr>
          <p:spPr>
            <a:xfrm>
              <a:off x="847071" y="997324"/>
              <a:ext cx="2962929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AA97EF-A11A-6D25-A14B-06BE82623045}"/>
              </a:ext>
            </a:extLst>
          </p:cNvPr>
          <p:cNvSpPr txBox="1"/>
          <p:nvPr/>
        </p:nvSpPr>
        <p:spPr>
          <a:xfrm>
            <a:off x="9360476" y="2221668"/>
            <a:ext cx="171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3F3F3F"/>
                </a:solidFill>
              </a:rPr>
              <a:t>設計</a:t>
            </a:r>
            <a:r>
              <a:rPr lang="zh-TW" altLang="en-US" sz="2400" b="1" dirty="0" smtClean="0">
                <a:solidFill>
                  <a:srgbClr val="3F3F3F"/>
                </a:solidFill>
              </a:rPr>
              <a:t>部</a:t>
            </a:r>
            <a:endParaRPr lang="zh-TW" altLang="en-US" sz="2400" b="1" dirty="0">
              <a:solidFill>
                <a:srgbClr val="3F3F3F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0AA97EF-A11A-6D25-A14B-06BE82623045}"/>
              </a:ext>
            </a:extLst>
          </p:cNvPr>
          <p:cNvSpPr txBox="1"/>
          <p:nvPr/>
        </p:nvSpPr>
        <p:spPr>
          <a:xfrm>
            <a:off x="9311266" y="2613860"/>
            <a:ext cx="27878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 smtClean="0">
                <a:solidFill>
                  <a:srgbClr val="3F3F3F"/>
                </a:solidFill>
              </a:rPr>
              <a:t>「</a:t>
            </a:r>
            <a:r>
              <a:rPr lang="zh-TW" altLang="en-US" sz="1800" b="1" dirty="0" smtClean="0">
                <a:solidFill>
                  <a:srgbClr val="3F3F3F"/>
                </a:solidFill>
              </a:rPr>
              <a:t>從無到有重新設計之專案</a:t>
            </a:r>
            <a:r>
              <a:rPr lang="zh-TW" altLang="en-US" sz="1800" dirty="0" smtClean="0">
                <a:solidFill>
                  <a:srgbClr val="3F3F3F"/>
                </a:solidFill>
              </a:rPr>
              <a:t>」作業大項</a:t>
            </a:r>
            <a:r>
              <a:rPr lang="zh-TW" altLang="en-US" sz="1800" b="1" dirty="0" smtClean="0">
                <a:solidFill>
                  <a:srgbClr val="3F3F3F"/>
                </a:solidFill>
              </a:rPr>
              <a:t>成本占比過半</a:t>
            </a:r>
            <a:r>
              <a:rPr lang="zh-TW" altLang="en-US" sz="1800" dirty="0" smtClean="0">
                <a:solidFill>
                  <a:srgbClr val="3F3F3F"/>
                </a:solidFill>
              </a:rPr>
              <a:t>，因為此專案類型與其他專案不同，需耗費大量時間於初期之預防作業上，其預防作業成本已占該作業大項成本</a:t>
            </a:r>
            <a:r>
              <a:rPr lang="en-US" altLang="zh-TW" sz="1800" dirty="0" smtClean="0">
                <a:solidFill>
                  <a:srgbClr val="3F3F3F"/>
                </a:solidFill>
              </a:rPr>
              <a:t>72%</a:t>
            </a:r>
          </a:p>
          <a:p>
            <a:endParaRPr lang="en-US" altLang="zh-TW" sz="1800" dirty="0" smtClean="0">
              <a:solidFill>
                <a:srgbClr val="3F3F3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solidFill>
                  <a:srgbClr val="3F3F3F"/>
                </a:solidFill>
              </a:rPr>
              <a:t>設計</a:t>
            </a:r>
            <a:r>
              <a:rPr lang="zh-TW" altLang="en-US" sz="1800" dirty="0" smtClean="0">
                <a:solidFill>
                  <a:srgbClr val="3F3F3F"/>
                </a:solidFill>
              </a:rPr>
              <a:t>部</a:t>
            </a:r>
            <a:r>
              <a:rPr lang="zh-TW" altLang="en-US" sz="1800" b="1" dirty="0" smtClean="0">
                <a:solidFill>
                  <a:srgbClr val="3F3F3F"/>
                </a:solidFill>
              </a:rPr>
              <a:t>第</a:t>
            </a:r>
            <a:r>
              <a:rPr lang="en-US" altLang="zh-TW" sz="1800" b="1" dirty="0" smtClean="0">
                <a:solidFill>
                  <a:srgbClr val="3F3F3F"/>
                </a:solidFill>
              </a:rPr>
              <a:t>1</a:t>
            </a:r>
            <a:r>
              <a:rPr lang="zh-TW" altLang="en-US" sz="1800" b="1" dirty="0" smtClean="0">
                <a:solidFill>
                  <a:srgbClr val="3F3F3F"/>
                </a:solidFill>
              </a:rPr>
              <a:t>優先</a:t>
            </a:r>
            <a:r>
              <a:rPr lang="zh-TW" altLang="en-US" sz="1800" dirty="0" smtClean="0">
                <a:solidFill>
                  <a:srgbClr val="3F3F3F"/>
                </a:solidFill>
              </a:rPr>
              <a:t>改善之作業成本占比</a:t>
            </a:r>
            <a:r>
              <a:rPr lang="zh-TW" altLang="en-US" sz="1800" b="1" dirty="0" smtClean="0">
                <a:solidFill>
                  <a:srgbClr val="3F3F3F"/>
                </a:solidFill>
              </a:rPr>
              <a:t>約</a:t>
            </a:r>
            <a:r>
              <a:rPr lang="en-US" altLang="zh-TW" sz="1800" b="1" dirty="0" smtClean="0">
                <a:solidFill>
                  <a:srgbClr val="3F3F3F"/>
                </a:solidFill>
              </a:rPr>
              <a:t>6%</a:t>
            </a:r>
            <a:r>
              <a:rPr lang="zh-TW" altLang="en-US" sz="1800" dirty="0" smtClean="0">
                <a:solidFill>
                  <a:srgbClr val="3F3F3F"/>
                </a:solidFill>
              </a:rPr>
              <a:t>，</a:t>
            </a:r>
            <a:r>
              <a:rPr lang="zh-TW" altLang="en-US" sz="1800" dirty="0">
                <a:solidFill>
                  <a:srgbClr val="3F3F3F"/>
                </a:solidFill>
              </a:rPr>
              <a:t>主要為</a:t>
            </a:r>
            <a:r>
              <a:rPr lang="zh-TW" altLang="en-US" sz="1800" b="1" dirty="0">
                <a:solidFill>
                  <a:srgbClr val="3F3F3F"/>
                </a:solidFill>
              </a:rPr>
              <a:t>內部失敗之</a:t>
            </a:r>
            <a:r>
              <a:rPr lang="zh-TW" altLang="en-US" sz="1800" b="1" dirty="0" smtClean="0">
                <a:solidFill>
                  <a:srgbClr val="3F3F3F"/>
                </a:solidFill>
              </a:rPr>
              <a:t>作業</a:t>
            </a:r>
            <a:r>
              <a:rPr lang="zh-TW" altLang="en-US" sz="1800" dirty="0" smtClean="0">
                <a:solidFill>
                  <a:srgbClr val="3F3F3F"/>
                </a:solidFill>
              </a:rPr>
              <a:t>，由於已投入大量預防作業成本，內部失敗成本理應降低</a:t>
            </a:r>
            <a:endParaRPr lang="en-US" altLang="zh-TW" sz="1800" dirty="0" smtClean="0">
              <a:solidFill>
                <a:srgbClr val="3F3F3F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044190"/>
              </p:ext>
            </p:extLst>
          </p:nvPr>
        </p:nvGraphicFramePr>
        <p:xfrm>
          <a:off x="138866" y="1188262"/>
          <a:ext cx="9172401" cy="5635770"/>
        </p:xfrm>
        <a:graphic>
          <a:graphicData uri="http://schemas.openxmlformats.org/drawingml/2006/table">
            <a:tbl>
              <a:tblPr>
                <a:tableStyleId>{FFA5BF68-EFA6-4D7C-AFAC-43D200BF11CF}</a:tableStyleId>
              </a:tblPr>
              <a:tblGrid>
                <a:gridCol w="2556563">
                  <a:extLst>
                    <a:ext uri="{9D8B030D-6E8A-4147-A177-3AD203B41FA5}">
                      <a16:colId xmlns:a16="http://schemas.microsoft.com/office/drawing/2014/main" val="719348818"/>
                    </a:ext>
                  </a:extLst>
                </a:gridCol>
                <a:gridCol w="2985910">
                  <a:extLst>
                    <a:ext uri="{9D8B030D-6E8A-4147-A177-3AD203B41FA5}">
                      <a16:colId xmlns:a16="http://schemas.microsoft.com/office/drawing/2014/main" val="207535197"/>
                    </a:ext>
                  </a:extLst>
                </a:gridCol>
                <a:gridCol w="1346585">
                  <a:extLst>
                    <a:ext uri="{9D8B030D-6E8A-4147-A177-3AD203B41FA5}">
                      <a16:colId xmlns:a16="http://schemas.microsoft.com/office/drawing/2014/main" val="2179740062"/>
                    </a:ext>
                  </a:extLst>
                </a:gridCol>
                <a:gridCol w="1346585">
                  <a:extLst>
                    <a:ext uri="{9D8B030D-6E8A-4147-A177-3AD203B41FA5}">
                      <a16:colId xmlns:a16="http://schemas.microsoft.com/office/drawing/2014/main" val="1450305269"/>
                    </a:ext>
                  </a:extLst>
                </a:gridCol>
                <a:gridCol w="936758">
                  <a:extLst>
                    <a:ext uri="{9D8B030D-6E8A-4147-A177-3AD203B41FA5}">
                      <a16:colId xmlns:a16="http://schemas.microsoft.com/office/drawing/2014/main" val="1844173172"/>
                    </a:ext>
                  </a:extLst>
                </a:gridCol>
              </a:tblGrid>
              <a:tr h="17433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作業大項</a:t>
                      </a:r>
                      <a:endParaRPr lang="zh-TW" altLang="en-US" sz="12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作業細項</a:t>
                      </a:r>
                      <a:endParaRPr lang="zh-TW" altLang="en-US" sz="12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實際成本</a:t>
                      </a:r>
                      <a:endParaRPr lang="zh-TW" altLang="en-US" sz="12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實際成本占比</a:t>
                      </a:r>
                      <a:endParaRPr lang="zh-TW" altLang="en-US" sz="12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優先改善順序</a:t>
                      </a:r>
                      <a:endParaRPr lang="zh-TW" altLang="en-US" sz="12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787503"/>
                  </a:ext>
                </a:extLst>
              </a:tr>
              <a:tr h="17433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AC001: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專案設計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從無到有重新設計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AC001_01:</a:t>
                      </a:r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設計主題發想</a:t>
                      </a:r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29,010 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41%</a:t>
                      </a:r>
                      <a:endParaRPr lang="en-US" altLang="zh-TW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extLst>
                  <a:ext uri="{0D108BD9-81ED-4DB2-BD59-A6C34878D82A}">
                    <a16:rowId xmlns:a16="http://schemas.microsoft.com/office/drawing/2014/main" val="1577399417"/>
                  </a:ext>
                </a:extLst>
              </a:tr>
              <a:tr h="167248"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AC001_02: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繪製外型概念圖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21,758 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31%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extLst>
                  <a:ext uri="{0D108BD9-81ED-4DB2-BD59-A6C34878D82A}">
                    <a16:rowId xmlns:a16="http://schemas.microsoft.com/office/drawing/2014/main" val="3574792511"/>
                  </a:ext>
                </a:extLst>
              </a:tr>
              <a:tr h="167248"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AC001_03: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討論及修正設計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3,626 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5%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extLst>
                  <a:ext uri="{0D108BD9-81ED-4DB2-BD59-A6C34878D82A}">
                    <a16:rowId xmlns:a16="http://schemas.microsoft.com/office/drawing/2014/main" val="3115539013"/>
                  </a:ext>
                </a:extLst>
              </a:tr>
              <a:tr h="174339"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AC001_04: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設計原型打樣、研發測試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7,253 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10%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extLst>
                  <a:ext uri="{0D108BD9-81ED-4DB2-BD59-A6C34878D82A}">
                    <a16:rowId xmlns:a16="http://schemas.microsoft.com/office/drawing/2014/main" val="1340448426"/>
                  </a:ext>
                </a:extLst>
              </a:tr>
              <a:tr h="167248"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AC001_05: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繪製細節圖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2,610 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4%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extLst>
                  <a:ext uri="{0D108BD9-81ED-4DB2-BD59-A6C34878D82A}">
                    <a16:rowId xmlns:a16="http://schemas.microsoft.com/office/drawing/2014/main" val="2038217974"/>
                  </a:ext>
                </a:extLst>
              </a:tr>
              <a:tr h="167248"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AC001_06: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製作樣品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2,901 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4%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extLst>
                  <a:ext uri="{0D108BD9-81ED-4DB2-BD59-A6C34878D82A}">
                    <a16:rowId xmlns:a16="http://schemas.microsoft.com/office/drawing/2014/main" val="436479580"/>
                  </a:ext>
                </a:extLst>
              </a:tr>
              <a:tr h="167248"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AC001_07: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溝通與品質確認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2,176 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3%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extLst>
                  <a:ext uri="{0D108BD9-81ED-4DB2-BD59-A6C34878D82A}">
                    <a16:rowId xmlns:a16="http://schemas.microsoft.com/office/drawing/2014/main" val="2150272289"/>
                  </a:ext>
                </a:extLst>
              </a:tr>
              <a:tr h="167248"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AC001_08: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商品拍攝及修圖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1,451 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2%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extLst>
                  <a:ext uri="{0D108BD9-81ED-4DB2-BD59-A6C34878D82A}">
                    <a16:rowId xmlns:a16="http://schemas.microsoft.com/office/drawing/2014/main" val="103454227"/>
                  </a:ext>
                </a:extLst>
              </a:tr>
              <a:tr h="16724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AC001:</a:t>
                      </a:r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專案設計</a:t>
                      </a:r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從無到有重新設計</a:t>
                      </a:r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 </a:t>
                      </a:r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合計</a:t>
                      </a:r>
                      <a:endParaRPr lang="zh-TW" altLang="en-US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</a:t>
                      </a:r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70,785 </a:t>
                      </a:r>
                      <a:endParaRPr lang="en-US" altLang="zh-TW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57%</a:t>
                      </a:r>
                      <a:endParaRPr lang="en-US" altLang="zh-TW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533877"/>
                  </a:ext>
                </a:extLst>
              </a:tr>
              <a:tr h="17433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AC002:</a:t>
                      </a:r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專案設計</a:t>
                      </a:r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客戶提供外型</a:t>
                      </a:r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AC002_01:</a:t>
                      </a:r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了解設計需求</a:t>
                      </a:r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4,260 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18%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extLst>
                  <a:ext uri="{0D108BD9-81ED-4DB2-BD59-A6C34878D82A}">
                    <a16:rowId xmlns:a16="http://schemas.microsoft.com/office/drawing/2014/main" val="2479900605"/>
                  </a:ext>
                </a:extLst>
              </a:tr>
              <a:tr h="167248"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AC002_02: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繪製細節圖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6,813 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29%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extLst>
                  <a:ext uri="{0D108BD9-81ED-4DB2-BD59-A6C34878D82A}">
                    <a16:rowId xmlns:a16="http://schemas.microsoft.com/office/drawing/2014/main" val="2782382230"/>
                  </a:ext>
                </a:extLst>
              </a:tr>
              <a:tr h="167248"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AC002_03: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研發測試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5,680 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24%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extLst>
                  <a:ext uri="{0D108BD9-81ED-4DB2-BD59-A6C34878D82A}">
                    <a16:rowId xmlns:a16="http://schemas.microsoft.com/office/drawing/2014/main" val="3769719598"/>
                  </a:ext>
                </a:extLst>
              </a:tr>
              <a:tr h="167248"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AC002_04: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製作樣品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4,260 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18%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extLst>
                  <a:ext uri="{0D108BD9-81ED-4DB2-BD59-A6C34878D82A}">
                    <a16:rowId xmlns:a16="http://schemas.microsoft.com/office/drawing/2014/main" val="1131615851"/>
                  </a:ext>
                </a:extLst>
              </a:tr>
              <a:tr h="167248"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AC002_05: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溝通與品質確認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2,272 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10%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extLst>
                  <a:ext uri="{0D108BD9-81ED-4DB2-BD59-A6C34878D82A}">
                    <a16:rowId xmlns:a16="http://schemas.microsoft.com/office/drawing/2014/main" val="3634446995"/>
                  </a:ext>
                </a:extLst>
              </a:tr>
              <a:tr h="167248"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AC002_06: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商品拍攝及修圖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568 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2%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extLst>
                  <a:ext uri="{0D108BD9-81ED-4DB2-BD59-A6C34878D82A}">
                    <a16:rowId xmlns:a16="http://schemas.microsoft.com/office/drawing/2014/main" val="465526520"/>
                  </a:ext>
                </a:extLst>
              </a:tr>
              <a:tr h="16724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AC002:</a:t>
                      </a:r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專案設計</a:t>
                      </a:r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客戶提供外型</a:t>
                      </a:r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 </a:t>
                      </a:r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合計</a:t>
                      </a:r>
                      <a:endParaRPr lang="zh-TW" altLang="en-US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23,854 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19%</a:t>
                      </a:r>
                      <a:endParaRPr lang="en-US" altLang="zh-TW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806193"/>
                  </a:ext>
                </a:extLst>
              </a:tr>
              <a:tr h="1672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AC003: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自有商品開發</a:t>
                      </a:r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AC003_01:</a:t>
                      </a:r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設計主題發想</a:t>
                      </a:r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  <a:endParaRPr lang="zh-TW" altLang="en-US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7,912 </a:t>
                      </a:r>
                      <a:endParaRPr lang="en-US" altLang="zh-TW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41%</a:t>
                      </a:r>
                      <a:endParaRPr lang="en-US" altLang="zh-TW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extLst>
                  <a:ext uri="{0D108BD9-81ED-4DB2-BD59-A6C34878D82A}">
                    <a16:rowId xmlns:a16="http://schemas.microsoft.com/office/drawing/2014/main" val="2537844495"/>
                  </a:ext>
                </a:extLst>
              </a:tr>
              <a:tr h="167248"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AC003_02: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繪製外型概念圖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5,934 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31%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extLst>
                  <a:ext uri="{0D108BD9-81ED-4DB2-BD59-A6C34878D82A}">
                    <a16:rowId xmlns:a16="http://schemas.microsoft.com/office/drawing/2014/main" val="2375324638"/>
                  </a:ext>
                </a:extLst>
              </a:tr>
              <a:tr h="167248"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AC003_03: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討論及修正設計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989 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5%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extLst>
                  <a:ext uri="{0D108BD9-81ED-4DB2-BD59-A6C34878D82A}">
                    <a16:rowId xmlns:a16="http://schemas.microsoft.com/office/drawing/2014/main" val="774169801"/>
                  </a:ext>
                </a:extLst>
              </a:tr>
              <a:tr h="174339"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AC003_04: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設計原型打樣、研發測試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1,978 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10%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extLst>
                  <a:ext uri="{0D108BD9-81ED-4DB2-BD59-A6C34878D82A}">
                    <a16:rowId xmlns:a16="http://schemas.microsoft.com/office/drawing/2014/main" val="433980766"/>
                  </a:ext>
                </a:extLst>
              </a:tr>
              <a:tr h="167248"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AC003_05: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繪製細節圖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713 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4%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extLst>
                  <a:ext uri="{0D108BD9-81ED-4DB2-BD59-A6C34878D82A}">
                    <a16:rowId xmlns:a16="http://schemas.microsoft.com/office/drawing/2014/main" val="2142493228"/>
                  </a:ext>
                </a:extLst>
              </a:tr>
              <a:tr h="167248"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AC003_06: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製作樣品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791 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4%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extLst>
                  <a:ext uri="{0D108BD9-81ED-4DB2-BD59-A6C34878D82A}">
                    <a16:rowId xmlns:a16="http://schemas.microsoft.com/office/drawing/2014/main" val="1858295790"/>
                  </a:ext>
                </a:extLst>
              </a:tr>
              <a:tr h="167248"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AC003_07: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溝通與品質確認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593 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3%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extLst>
                  <a:ext uri="{0D108BD9-81ED-4DB2-BD59-A6C34878D82A}">
                    <a16:rowId xmlns:a16="http://schemas.microsoft.com/office/drawing/2014/main" val="1529205257"/>
                  </a:ext>
                </a:extLst>
              </a:tr>
              <a:tr h="167248"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AC003_08: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商品拍攝及修圖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396 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2%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extLst>
                  <a:ext uri="{0D108BD9-81ED-4DB2-BD59-A6C34878D82A}">
                    <a16:rowId xmlns:a16="http://schemas.microsoft.com/office/drawing/2014/main" val="984696365"/>
                  </a:ext>
                </a:extLst>
              </a:tr>
              <a:tr h="1672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AC003:</a:t>
                      </a:r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自有商品開發 合計</a:t>
                      </a:r>
                      <a:endParaRPr lang="zh-TW" altLang="en-US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</a:t>
                      </a:r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19,306 </a:t>
                      </a:r>
                      <a:endParaRPr lang="en-US" altLang="zh-TW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15%</a:t>
                      </a:r>
                      <a:endParaRPr lang="en-US" altLang="zh-TW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625240"/>
                  </a:ext>
                </a:extLst>
              </a:tr>
              <a:tr h="167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AC004:PM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管理與開會</a:t>
                      </a:r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AC004_05: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開會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前瞻性</a:t>
                      </a:r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8,926 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80%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extLst>
                  <a:ext uri="{0D108BD9-81ED-4DB2-BD59-A6C34878D82A}">
                    <a16:rowId xmlns:a16="http://schemas.microsoft.com/office/drawing/2014/main" val="3273567913"/>
                  </a:ext>
                </a:extLst>
              </a:tr>
              <a:tr h="167248"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AC004_06: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開會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歷史性</a:t>
                      </a:r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2,232 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20%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extLst>
                  <a:ext uri="{0D108BD9-81ED-4DB2-BD59-A6C34878D82A}">
                    <a16:rowId xmlns:a16="http://schemas.microsoft.com/office/drawing/2014/main" val="3291681985"/>
                  </a:ext>
                </a:extLst>
              </a:tr>
              <a:tr h="16724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AC004:PM</a:t>
                      </a:r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管理與開會 合計</a:t>
                      </a:r>
                      <a:endParaRPr lang="zh-TW" altLang="en-US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TW" altLang="en-US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</a:t>
                      </a:r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11,158 </a:t>
                      </a:r>
                      <a:endParaRPr lang="en-US" altLang="zh-TW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9%</a:t>
                      </a:r>
                      <a:endParaRPr lang="en-US" altLang="zh-TW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430456"/>
                  </a:ext>
                </a:extLst>
              </a:tr>
              <a:tr h="167248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總計</a:t>
                      </a:r>
                      <a:endParaRPr lang="zh-TW" altLang="en-US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</a:t>
                      </a:r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125,103 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2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en-US" altLang="zh-TW" sz="12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2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979" marR="4979" marT="4979" marB="0" anchor="b"/>
                </a:tc>
                <a:extLst>
                  <a:ext uri="{0D108BD9-81ED-4DB2-BD59-A6C34878D82A}">
                    <a16:rowId xmlns:a16="http://schemas.microsoft.com/office/drawing/2014/main" val="2578960881"/>
                  </a:ext>
                </a:extLst>
              </a:tr>
            </a:tbl>
          </a:graphicData>
        </a:graphic>
      </p:graphicFrame>
      <p:graphicFrame>
        <p:nvGraphicFramePr>
          <p:cNvPr id="19" name="圖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4586697"/>
              </p:ext>
            </p:extLst>
          </p:nvPr>
        </p:nvGraphicFramePr>
        <p:xfrm>
          <a:off x="9311267" y="242289"/>
          <a:ext cx="2787805" cy="2277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Google Shape;218;g128bfa24511_0_13"/>
          <p:cNvSpPr/>
          <p:nvPr/>
        </p:nvSpPr>
        <p:spPr>
          <a:xfrm>
            <a:off x="2587083" y="1728347"/>
            <a:ext cx="6724183" cy="21495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8;g128bfa24511_0_13"/>
          <p:cNvSpPr/>
          <p:nvPr/>
        </p:nvSpPr>
        <p:spPr>
          <a:xfrm>
            <a:off x="2587082" y="4737519"/>
            <a:ext cx="6724183" cy="22302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18;g128bfa24511_0_13"/>
          <p:cNvSpPr/>
          <p:nvPr/>
        </p:nvSpPr>
        <p:spPr>
          <a:xfrm>
            <a:off x="2636293" y="6228065"/>
            <a:ext cx="6724183" cy="22302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13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/>
          <p:nvPr/>
        </p:nvSpPr>
        <p:spPr>
          <a:xfrm>
            <a:off x="830421" y="615819"/>
            <a:ext cx="10531158" cy="56263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10"/>
          <p:cNvSpPr txBox="1"/>
          <p:nvPr/>
        </p:nvSpPr>
        <p:spPr>
          <a:xfrm>
            <a:off x="7556943" y="1553673"/>
            <a:ext cx="365677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模組四</a:t>
            </a:r>
            <a:endParaRPr sz="40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5" name="Google Shape;165;p10"/>
          <p:cNvSpPr txBox="1"/>
          <p:nvPr/>
        </p:nvSpPr>
        <p:spPr>
          <a:xfrm>
            <a:off x="6355254" y="2335981"/>
            <a:ext cx="4878842" cy="383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altLang="en-US" sz="1800" b="1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客戶別</a:t>
            </a:r>
            <a:r>
              <a:rPr lang="zh-TW" sz="1800" b="1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損益表</a:t>
            </a:r>
            <a:endParaRPr lang="en-US" altLang="zh-TW" sz="1800" b="1" dirty="0" smtClean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altLang="en-US"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客戶產品別損益</a:t>
            </a:r>
            <a:r>
              <a:rPr lang="zh-TW" altLang="en-US" sz="1800" b="1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表</a:t>
            </a:r>
            <a:endParaRPr lang="en-US" altLang="zh-TW" sz="1800" b="1" dirty="0" smtClean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altLang="en-US" sz="1800" b="1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單位專案分攤成本比較</a:t>
            </a:r>
            <a:endParaRPr lang="en-US" altLang="zh-TW" sz="1800" b="1" dirty="0" smtClean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altLang="en-US" sz="1800" b="1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單位產品成本比較</a:t>
            </a:r>
            <a:endParaRPr lang="en-US" altLang="zh-TW" sz="1800" b="1" dirty="0" smtClean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altLang="en-US" sz="1800" b="1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單位客戶服務成本比較</a:t>
            </a:r>
            <a:endParaRPr sz="18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Microsoft JhengHei"/>
              <a:buChar char="•"/>
            </a:pPr>
            <a:r>
              <a:rPr lang="zh-TW" altLang="en-US"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咖央三大虧損產品改進後預期</a:t>
            </a:r>
            <a:r>
              <a:rPr lang="zh-TW" altLang="en-US" sz="1800" b="1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結果</a:t>
            </a:r>
            <a:endParaRPr lang="en-US" altLang="zh-TW" sz="1800" b="1" dirty="0" smtClean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Microsoft JhengHei"/>
              <a:buChar char="•"/>
            </a:pPr>
            <a:r>
              <a:rPr lang="zh-TW" altLang="en-US"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改善產能超用</a:t>
            </a:r>
            <a:r>
              <a:rPr lang="zh-TW" altLang="en-US" sz="1800" b="1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與剩餘情況：作業觀點</a:t>
            </a:r>
            <a:endParaRPr lang="en-US" altLang="zh-TW" sz="1800" b="1" dirty="0" smtClean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1800"/>
              <a:buFont typeface="Microsoft JhengHei"/>
              <a:buChar char="•"/>
            </a:pPr>
            <a:r>
              <a:rPr lang="zh-TW" altLang="en-US"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改善產能超用與剩餘情況：</a:t>
            </a:r>
            <a:r>
              <a:rPr lang="zh-TW" altLang="en-US" sz="1800" b="1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作業中心觀點</a:t>
            </a:r>
            <a:endParaRPr lang="en-US" altLang="zh-TW" sz="18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Microsoft JhengHei"/>
              <a:buChar char="•"/>
            </a:pPr>
            <a:endParaRPr lang="zh-TW" altLang="en-US" sz="18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6" name="Google Shape;16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2402" y="1446814"/>
            <a:ext cx="4695370" cy="396394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67" name="Google Shape;167;p10"/>
          <p:cNvSpPr/>
          <p:nvPr/>
        </p:nvSpPr>
        <p:spPr>
          <a:xfrm>
            <a:off x="6727373" y="1541320"/>
            <a:ext cx="681706" cy="72023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8bfa24511_0_13"/>
          <p:cNvSpPr/>
          <p:nvPr/>
        </p:nvSpPr>
        <p:spPr>
          <a:xfrm>
            <a:off x="3032125" y="21463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g128bfa24511_0_13"/>
          <p:cNvGrpSpPr/>
          <p:nvPr/>
        </p:nvGrpSpPr>
        <p:grpSpPr>
          <a:xfrm>
            <a:off x="106153" y="327910"/>
            <a:ext cx="5926417" cy="669414"/>
            <a:chOff x="106153" y="327910"/>
            <a:chExt cx="5926417" cy="669414"/>
          </a:xfrm>
        </p:grpSpPr>
        <p:grpSp>
          <p:nvGrpSpPr>
            <p:cNvPr id="210" name="Google Shape;210;g128bfa24511_0_13"/>
            <p:cNvGrpSpPr/>
            <p:nvPr/>
          </p:nvGrpSpPr>
          <p:grpSpPr>
            <a:xfrm>
              <a:off x="106153" y="327910"/>
              <a:ext cx="5926417" cy="595691"/>
              <a:chOff x="106153" y="327910"/>
              <a:chExt cx="5926417" cy="595691"/>
            </a:xfrm>
          </p:grpSpPr>
          <p:grpSp>
            <p:nvGrpSpPr>
              <p:cNvPr id="211" name="Google Shape;211;g128bfa24511_0_13"/>
              <p:cNvGrpSpPr/>
              <p:nvPr/>
            </p:nvGrpSpPr>
            <p:grpSpPr>
              <a:xfrm>
                <a:off x="106153" y="350901"/>
                <a:ext cx="572700" cy="572700"/>
                <a:chOff x="5861381" y="710466"/>
                <a:chExt cx="572700" cy="572700"/>
              </a:xfrm>
            </p:grpSpPr>
            <p:sp>
              <p:nvSpPr>
                <p:cNvPr id="212" name="Google Shape;212;g128bfa24511_0_13"/>
                <p:cNvSpPr/>
                <p:nvPr/>
              </p:nvSpPr>
              <p:spPr>
                <a:xfrm>
                  <a:off x="5861381" y="710466"/>
                  <a:ext cx="572700" cy="572700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213;g128bfa24511_0_13"/>
                <p:cNvSpPr/>
                <p:nvPr/>
              </p:nvSpPr>
              <p:spPr>
                <a:xfrm>
                  <a:off x="6016017" y="865112"/>
                  <a:ext cx="263358" cy="263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4" name="Google Shape;214;g128bfa24511_0_13"/>
              <p:cNvSpPr txBox="1"/>
              <p:nvPr/>
            </p:nvSpPr>
            <p:spPr>
              <a:xfrm>
                <a:off x="633770" y="327910"/>
                <a:ext cx="53988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模組四/客戶別損益表</a:t>
                </a:r>
                <a:endParaRPr sz="2800" b="1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215" name="Google Shape;215;g128bfa24511_0_13"/>
            <p:cNvCxnSpPr/>
            <p:nvPr/>
          </p:nvCxnSpPr>
          <p:spPr>
            <a:xfrm>
              <a:off x="847071" y="997324"/>
              <a:ext cx="2962800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16" name="Google Shape;216;g128bfa24511_0_13"/>
          <p:cNvSpPr txBox="1"/>
          <p:nvPr/>
        </p:nvSpPr>
        <p:spPr>
          <a:xfrm>
            <a:off x="3451860" y="4908337"/>
            <a:ext cx="6208123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R="0"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</a:pPr>
            <a:r>
              <a:rPr lang="zh-TW" sz="2000" dirty="0">
                <a:solidFill>
                  <a:srgbClr val="3F3F3F"/>
                </a:solidFill>
              </a:rPr>
              <a:t>咖央淨利率為</a:t>
            </a:r>
            <a:r>
              <a:rPr lang="zh-TW" sz="2000" dirty="0" smtClean="0">
                <a:solidFill>
                  <a:srgbClr val="3F3F3F"/>
                </a:solidFill>
              </a:rPr>
              <a:t>負</a:t>
            </a:r>
            <a:r>
              <a:rPr lang="zh-TW" altLang="en-US" sz="2000" dirty="0">
                <a:solidFill>
                  <a:srgbClr val="3F3F3F"/>
                </a:solidFill>
              </a:rPr>
              <a:t>、</a:t>
            </a:r>
            <a:r>
              <a:rPr lang="zh-TW" altLang="en-US" sz="2000" dirty="0" smtClean="0">
                <a:solidFill>
                  <a:srgbClr val="3F3F3F"/>
                </a:solidFill>
              </a:rPr>
              <a:t>為「</a:t>
            </a:r>
            <a:r>
              <a:rPr lang="zh-TW" altLang="en-US" sz="2000" b="1" dirty="0" smtClean="0">
                <a:solidFill>
                  <a:srgbClr val="3F3F3F"/>
                </a:solidFill>
              </a:rPr>
              <a:t>低收入、高成本</a:t>
            </a:r>
            <a:r>
              <a:rPr lang="zh-TW" altLang="en-US" sz="2000" dirty="0" smtClean="0">
                <a:solidFill>
                  <a:srgbClr val="3F3F3F"/>
                </a:solidFill>
              </a:rPr>
              <a:t>」之新客戶：</a:t>
            </a:r>
            <a:endParaRPr lang="en-US" altLang="zh-TW" sz="2000" dirty="0">
              <a:solidFill>
                <a:srgbClr val="3F3F3F"/>
              </a:solidFill>
            </a:endParaRPr>
          </a:p>
          <a:p>
            <a:pPr marL="536575" marR="0" lvl="0" indent="-2730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rgbClr val="3F3F3F"/>
                </a:solidFill>
              </a:rPr>
              <a:t>提高</a:t>
            </a:r>
            <a:r>
              <a:rPr lang="zh-TW" altLang="en-US" sz="2000" b="1" dirty="0" smtClean="0">
                <a:solidFill>
                  <a:srgbClr val="3F3F3F"/>
                </a:solidFill>
              </a:rPr>
              <a:t>銷貨收入</a:t>
            </a:r>
            <a:endParaRPr lang="en-US" altLang="zh-TW" sz="2000" b="1" dirty="0" smtClean="0">
              <a:solidFill>
                <a:srgbClr val="3F3F3F"/>
              </a:solidFill>
            </a:endParaRPr>
          </a:p>
          <a:p>
            <a:pPr marL="536575" marR="0" lvl="0" indent="-2730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rgbClr val="3F3F3F"/>
                </a:solidFill>
              </a:rPr>
              <a:t>降低</a:t>
            </a:r>
            <a:r>
              <a:rPr lang="zh-TW" altLang="en-US" sz="2000" b="1" dirty="0" smtClean="0">
                <a:solidFill>
                  <a:srgbClr val="3F3F3F"/>
                </a:solidFill>
              </a:rPr>
              <a:t>產品成本</a:t>
            </a:r>
            <a:r>
              <a:rPr lang="zh-TW" altLang="en-US" sz="2000" dirty="0" smtClean="0">
                <a:solidFill>
                  <a:srgbClr val="3F3F3F"/>
                </a:solidFill>
              </a:rPr>
              <a:t>與</a:t>
            </a:r>
            <a:r>
              <a:rPr lang="zh-TW" altLang="en-US" sz="2000" b="1" dirty="0" smtClean="0">
                <a:solidFill>
                  <a:srgbClr val="3F3F3F"/>
                </a:solidFill>
              </a:rPr>
              <a:t>客製化專案成本</a:t>
            </a:r>
            <a:endParaRPr lang="en-US" altLang="zh-TW" sz="2000" b="1" dirty="0" smtClean="0">
              <a:solidFill>
                <a:srgbClr val="3F3F3F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54359"/>
              </p:ext>
            </p:extLst>
          </p:nvPr>
        </p:nvGraphicFramePr>
        <p:xfrm>
          <a:off x="29923" y="1915835"/>
          <a:ext cx="12085854" cy="2762037"/>
        </p:xfrm>
        <a:graphic>
          <a:graphicData uri="http://schemas.openxmlformats.org/drawingml/2006/table">
            <a:tbl>
              <a:tblPr/>
              <a:tblGrid>
                <a:gridCol w="1098714">
                  <a:extLst>
                    <a:ext uri="{9D8B030D-6E8A-4147-A177-3AD203B41FA5}">
                      <a16:colId xmlns:a16="http://schemas.microsoft.com/office/drawing/2014/main" val="176127289"/>
                    </a:ext>
                  </a:extLst>
                </a:gridCol>
                <a:gridCol w="1098714">
                  <a:extLst>
                    <a:ext uri="{9D8B030D-6E8A-4147-A177-3AD203B41FA5}">
                      <a16:colId xmlns:a16="http://schemas.microsoft.com/office/drawing/2014/main" val="3555442655"/>
                    </a:ext>
                  </a:extLst>
                </a:gridCol>
                <a:gridCol w="1098714">
                  <a:extLst>
                    <a:ext uri="{9D8B030D-6E8A-4147-A177-3AD203B41FA5}">
                      <a16:colId xmlns:a16="http://schemas.microsoft.com/office/drawing/2014/main" val="1509060049"/>
                    </a:ext>
                  </a:extLst>
                </a:gridCol>
                <a:gridCol w="1098714">
                  <a:extLst>
                    <a:ext uri="{9D8B030D-6E8A-4147-A177-3AD203B41FA5}">
                      <a16:colId xmlns:a16="http://schemas.microsoft.com/office/drawing/2014/main" val="1002679186"/>
                    </a:ext>
                  </a:extLst>
                </a:gridCol>
                <a:gridCol w="1098714">
                  <a:extLst>
                    <a:ext uri="{9D8B030D-6E8A-4147-A177-3AD203B41FA5}">
                      <a16:colId xmlns:a16="http://schemas.microsoft.com/office/drawing/2014/main" val="1159399814"/>
                    </a:ext>
                  </a:extLst>
                </a:gridCol>
                <a:gridCol w="1098714">
                  <a:extLst>
                    <a:ext uri="{9D8B030D-6E8A-4147-A177-3AD203B41FA5}">
                      <a16:colId xmlns:a16="http://schemas.microsoft.com/office/drawing/2014/main" val="1354821989"/>
                    </a:ext>
                  </a:extLst>
                </a:gridCol>
                <a:gridCol w="1098714">
                  <a:extLst>
                    <a:ext uri="{9D8B030D-6E8A-4147-A177-3AD203B41FA5}">
                      <a16:colId xmlns:a16="http://schemas.microsoft.com/office/drawing/2014/main" val="1203326395"/>
                    </a:ext>
                  </a:extLst>
                </a:gridCol>
                <a:gridCol w="1098714">
                  <a:extLst>
                    <a:ext uri="{9D8B030D-6E8A-4147-A177-3AD203B41FA5}">
                      <a16:colId xmlns:a16="http://schemas.microsoft.com/office/drawing/2014/main" val="439113318"/>
                    </a:ext>
                  </a:extLst>
                </a:gridCol>
                <a:gridCol w="1098714">
                  <a:extLst>
                    <a:ext uri="{9D8B030D-6E8A-4147-A177-3AD203B41FA5}">
                      <a16:colId xmlns:a16="http://schemas.microsoft.com/office/drawing/2014/main" val="3748704802"/>
                    </a:ext>
                  </a:extLst>
                </a:gridCol>
                <a:gridCol w="1098714">
                  <a:extLst>
                    <a:ext uri="{9D8B030D-6E8A-4147-A177-3AD203B41FA5}">
                      <a16:colId xmlns:a16="http://schemas.microsoft.com/office/drawing/2014/main" val="2557006981"/>
                    </a:ext>
                  </a:extLst>
                </a:gridCol>
                <a:gridCol w="1098714">
                  <a:extLst>
                    <a:ext uri="{9D8B030D-6E8A-4147-A177-3AD203B41FA5}">
                      <a16:colId xmlns:a16="http://schemas.microsoft.com/office/drawing/2014/main" val="3703336837"/>
                    </a:ext>
                  </a:extLst>
                </a:gridCol>
              </a:tblGrid>
              <a:tr h="97713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客戶代碼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客戶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銷貨收入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產品成本</a:t>
                      </a: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Stock)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銷貨毛利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產品管理</a:t>
                      </a:r>
                      <a:r>
                        <a:rPr lang="zh-TW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成本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客戶服務成本</a:t>
                      </a: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Service)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專案成本分攤</a:t>
                      </a: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Project)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總成本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淨利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淨利率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128248"/>
                  </a:ext>
                </a:extLst>
              </a:tr>
              <a:tr h="37782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C009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咖央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120,957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29,656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91,301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34,764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78,011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142,431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-21,474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-17.75 %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120837"/>
                  </a:ext>
                </a:extLst>
              </a:tr>
              <a:tr h="37782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C001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Cafein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157,158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13,446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143,712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35,665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19,153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68,264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88,894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56.56 %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878477"/>
                  </a:ext>
                </a:extLst>
              </a:tr>
              <a:tr h="651424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C004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南美春室 </a:t>
                      </a: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春池玻璃</a:t>
                      </a: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179,848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15,389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164,459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36,230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19,153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70,772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109,076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60.65 %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5982598"/>
                  </a:ext>
                </a:extLst>
              </a:tr>
              <a:tr h="377826"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合計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457,963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58,491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399,472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106,659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116,317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281,467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176,496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38.54 %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401289"/>
                  </a:ext>
                </a:extLst>
              </a:tr>
            </a:tbl>
          </a:graphicData>
        </a:graphic>
      </p:graphicFrame>
      <p:sp>
        <p:nvSpPr>
          <p:cNvPr id="14" name="Google Shape;218;g128bfa24511_0_13"/>
          <p:cNvSpPr/>
          <p:nvPr/>
        </p:nvSpPr>
        <p:spPr>
          <a:xfrm>
            <a:off x="9921240" y="2795658"/>
            <a:ext cx="1131570" cy="39331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18;g128bfa24511_0_13"/>
          <p:cNvSpPr/>
          <p:nvPr/>
        </p:nvSpPr>
        <p:spPr>
          <a:xfrm>
            <a:off x="2240280" y="1743819"/>
            <a:ext cx="1092890" cy="2473852"/>
          </a:xfrm>
          <a:prstGeom prst="rect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70C0"/>
              </a:solidFill>
            </a:endParaRPr>
          </a:p>
        </p:txBody>
      </p:sp>
      <p:sp>
        <p:nvSpPr>
          <p:cNvPr id="16" name="Google Shape;218;g128bfa24511_0_13"/>
          <p:cNvSpPr/>
          <p:nvPr/>
        </p:nvSpPr>
        <p:spPr>
          <a:xfrm>
            <a:off x="3451860" y="1750843"/>
            <a:ext cx="1012880" cy="2466827"/>
          </a:xfrm>
          <a:prstGeom prst="rect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70C0"/>
              </a:solidFill>
            </a:endParaRPr>
          </a:p>
        </p:txBody>
      </p:sp>
      <p:sp>
        <p:nvSpPr>
          <p:cNvPr id="17" name="Google Shape;218;g128bfa24511_0_13"/>
          <p:cNvSpPr/>
          <p:nvPr/>
        </p:nvSpPr>
        <p:spPr>
          <a:xfrm>
            <a:off x="7749541" y="1743818"/>
            <a:ext cx="1108732" cy="2473852"/>
          </a:xfrm>
          <a:prstGeom prst="rect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70C0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646230"/>
              </p:ext>
            </p:extLst>
          </p:nvPr>
        </p:nvGraphicFramePr>
        <p:xfrm>
          <a:off x="5808355" y="71928"/>
          <a:ext cx="5701654" cy="1520502"/>
        </p:xfrm>
        <a:graphic>
          <a:graphicData uri="http://schemas.openxmlformats.org/drawingml/2006/table">
            <a:tbl>
              <a:tblPr/>
              <a:tblGrid>
                <a:gridCol w="2850827">
                  <a:extLst>
                    <a:ext uri="{9D8B030D-6E8A-4147-A177-3AD203B41FA5}">
                      <a16:colId xmlns:a16="http://schemas.microsoft.com/office/drawing/2014/main" val="3571084111"/>
                    </a:ext>
                  </a:extLst>
                </a:gridCol>
                <a:gridCol w="2850827">
                  <a:extLst>
                    <a:ext uri="{9D8B030D-6E8A-4147-A177-3AD203B41FA5}">
                      <a16:colId xmlns:a16="http://schemas.microsoft.com/office/drawing/2014/main" val="419099944"/>
                    </a:ext>
                  </a:extLst>
                </a:gridCol>
              </a:tblGrid>
              <a:tr h="46576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客戶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客戶專案類型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257357"/>
                  </a:ext>
                </a:extLst>
              </a:tr>
              <a:tr h="180098"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咖央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從無到有重新設計</a:t>
                      </a:r>
                      <a:endParaRPr lang="en-US" altLang="zh-TW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rtl="0" fontAlgn="t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-&gt;</a:t>
                      </a:r>
                      <a:r>
                        <a:rPr lang="zh-TW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未來將可成為幸中自有商品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19393"/>
                  </a:ext>
                </a:extLst>
              </a:tr>
              <a:tr h="18009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Cafein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客戶提供外型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355955"/>
                  </a:ext>
                </a:extLst>
              </a:tr>
              <a:tr h="310513"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南美春室 </a:t>
                      </a: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春池玻璃</a:t>
                      </a: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r" rtl="0" fontAlgn="t"/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62699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g128bfa24511_0_0"/>
          <p:cNvGrpSpPr/>
          <p:nvPr/>
        </p:nvGrpSpPr>
        <p:grpSpPr>
          <a:xfrm>
            <a:off x="106153" y="196506"/>
            <a:ext cx="7231907" cy="800818"/>
            <a:chOff x="106153" y="196506"/>
            <a:chExt cx="7231907" cy="800818"/>
          </a:xfrm>
        </p:grpSpPr>
        <p:grpSp>
          <p:nvGrpSpPr>
            <p:cNvPr id="192" name="Google Shape;192;g128bfa24511_0_0"/>
            <p:cNvGrpSpPr/>
            <p:nvPr/>
          </p:nvGrpSpPr>
          <p:grpSpPr>
            <a:xfrm>
              <a:off x="106153" y="196506"/>
              <a:ext cx="7231907" cy="786009"/>
              <a:chOff x="106153" y="196506"/>
              <a:chExt cx="7231907" cy="786009"/>
            </a:xfrm>
          </p:grpSpPr>
          <p:grpSp>
            <p:nvGrpSpPr>
              <p:cNvPr id="193" name="Google Shape;193;g128bfa24511_0_0"/>
              <p:cNvGrpSpPr/>
              <p:nvPr/>
            </p:nvGrpSpPr>
            <p:grpSpPr>
              <a:xfrm>
                <a:off x="106153" y="350901"/>
                <a:ext cx="572700" cy="572700"/>
                <a:chOff x="5861381" y="710466"/>
                <a:chExt cx="572700" cy="572700"/>
              </a:xfrm>
            </p:grpSpPr>
            <p:sp>
              <p:nvSpPr>
                <p:cNvPr id="194" name="Google Shape;194;g128bfa24511_0_0"/>
                <p:cNvSpPr/>
                <p:nvPr/>
              </p:nvSpPr>
              <p:spPr>
                <a:xfrm>
                  <a:off x="5861381" y="710466"/>
                  <a:ext cx="572700" cy="572700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195;g128bfa24511_0_0"/>
                <p:cNvSpPr/>
                <p:nvPr/>
              </p:nvSpPr>
              <p:spPr>
                <a:xfrm>
                  <a:off x="6016017" y="865112"/>
                  <a:ext cx="263358" cy="263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6" name="Google Shape;196;g128bfa24511_0_0"/>
              <p:cNvSpPr txBox="1"/>
              <p:nvPr/>
            </p:nvSpPr>
            <p:spPr>
              <a:xfrm>
                <a:off x="633770" y="196506"/>
                <a:ext cx="6704290" cy="786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模組四/客戶產品別損益</a:t>
                </a:r>
                <a:r>
                  <a:rPr lang="zh-TW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表</a:t>
                </a:r>
                <a:r>
                  <a:rPr lang="en-US" altLang="zh-TW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(</a:t>
                </a:r>
                <a:r>
                  <a:rPr lang="zh-TW" altLang="en-US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客製化產品</a:t>
                </a:r>
                <a:r>
                  <a:rPr lang="en-US" altLang="zh-TW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)</a:t>
                </a:r>
                <a:endParaRPr sz="2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197" name="Google Shape;197;g128bfa24511_0_0"/>
            <p:cNvCxnSpPr/>
            <p:nvPr/>
          </p:nvCxnSpPr>
          <p:spPr>
            <a:xfrm>
              <a:off x="847071" y="997324"/>
              <a:ext cx="2962800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8" name="Google Shape;198;g128bfa24511_0_0"/>
          <p:cNvSpPr txBox="1"/>
          <p:nvPr/>
        </p:nvSpPr>
        <p:spPr>
          <a:xfrm>
            <a:off x="93144" y="5209474"/>
            <a:ext cx="12074845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</a:pPr>
            <a:r>
              <a:rPr lang="zh-TW" sz="2000" b="1" dirty="0">
                <a:solidFill>
                  <a:srgbClr val="3F3F3F"/>
                </a:solidFill>
              </a:rPr>
              <a:t>咖央</a:t>
            </a:r>
            <a:r>
              <a:rPr lang="zh-TW" sz="2000" b="1" dirty="0" smtClean="0">
                <a:solidFill>
                  <a:srgbClr val="3F3F3F"/>
                </a:solidFill>
              </a:rPr>
              <a:t>的</a:t>
            </a:r>
            <a:r>
              <a:rPr lang="zh-TW" altLang="en-US" sz="2000" b="1" dirty="0">
                <a:solidFill>
                  <a:srgbClr val="3F3F3F"/>
                </a:solidFill>
              </a:rPr>
              <a:t>鐵</a:t>
            </a:r>
            <a:r>
              <a:rPr lang="zh-TW" altLang="en-US" sz="2000" b="1" dirty="0" smtClean="0">
                <a:solidFill>
                  <a:srgbClr val="3F3F3F"/>
                </a:solidFill>
              </a:rPr>
              <a:t>椅</a:t>
            </a:r>
            <a:r>
              <a:rPr lang="zh-TW" altLang="en-US" sz="2000" dirty="0" smtClean="0">
                <a:solidFill>
                  <a:srgbClr val="3F3F3F"/>
                </a:solidFill>
              </a:rPr>
              <a:t>淨利為負</a:t>
            </a:r>
            <a:endParaRPr lang="en-US" altLang="zh-TW" sz="2000" dirty="0" smtClean="0">
              <a:solidFill>
                <a:srgbClr val="3F3F3F"/>
              </a:solidFill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3F3F3F"/>
                </a:solidFill>
              </a:rPr>
              <a:t>重新</a:t>
            </a:r>
            <a:r>
              <a:rPr lang="zh-TW" altLang="en-US" sz="2000" b="1" dirty="0" smtClean="0">
                <a:solidFill>
                  <a:srgbClr val="3F3F3F"/>
                </a:solidFill>
              </a:rPr>
              <a:t>訂價</a:t>
            </a:r>
            <a:r>
              <a:rPr lang="zh-TW" altLang="en-US" sz="2000" dirty="0" smtClean="0">
                <a:solidFill>
                  <a:srgbClr val="3F3F3F"/>
                </a:solidFill>
              </a:rPr>
              <a:t>→不應參考南美、</a:t>
            </a:r>
            <a:r>
              <a:rPr lang="en-US" altLang="zh-TW" sz="2000" dirty="0" err="1" smtClean="0">
                <a:solidFill>
                  <a:srgbClr val="3F3F3F"/>
                </a:solidFill>
              </a:rPr>
              <a:t>Cafein</a:t>
            </a:r>
            <a:r>
              <a:rPr lang="zh-TW" altLang="en-US" sz="2000" dirty="0" smtClean="0">
                <a:solidFill>
                  <a:srgbClr val="3F3F3F"/>
                </a:solidFill>
              </a:rPr>
              <a:t>的報價</a:t>
            </a:r>
            <a:r>
              <a:rPr lang="en-US" altLang="zh-TW" sz="2000" dirty="0" smtClean="0">
                <a:solidFill>
                  <a:srgbClr val="3F3F3F"/>
                </a:solidFill>
              </a:rPr>
              <a:t>(</a:t>
            </a:r>
            <a:r>
              <a:rPr lang="zh-TW" altLang="en-US" sz="2000" dirty="0" smtClean="0">
                <a:solidFill>
                  <a:srgbClr val="3F3F3F"/>
                </a:solidFill>
              </a:rPr>
              <a:t>因客戶提供外型的專案成本較低</a:t>
            </a:r>
            <a:r>
              <a:rPr lang="en-US" altLang="zh-TW" sz="2000" dirty="0" smtClean="0">
                <a:solidFill>
                  <a:srgbClr val="3F3F3F"/>
                </a:solidFill>
              </a:rPr>
              <a:t>)</a:t>
            </a:r>
            <a:r>
              <a:rPr lang="zh-TW" altLang="en-US" sz="2000" dirty="0" smtClean="0">
                <a:solidFill>
                  <a:srgbClr val="3F3F3F"/>
                </a:solidFill>
              </a:rPr>
              <a:t>，而應參考咖央鐵桌的報價</a:t>
            </a:r>
            <a:r>
              <a:rPr lang="en-US" altLang="zh-TW" sz="2000" dirty="0" smtClean="0">
                <a:solidFill>
                  <a:srgbClr val="3F3F3F"/>
                </a:solidFill>
              </a:rPr>
              <a:t>(</a:t>
            </a:r>
            <a:r>
              <a:rPr lang="zh-TW" altLang="en-US" sz="2000" dirty="0" smtClean="0">
                <a:solidFill>
                  <a:srgbClr val="3F3F3F"/>
                </a:solidFill>
              </a:rPr>
              <a:t>成本相近</a:t>
            </a:r>
            <a:r>
              <a:rPr lang="en-US" altLang="zh-TW" sz="2000" dirty="0" smtClean="0">
                <a:solidFill>
                  <a:srgbClr val="3F3F3F"/>
                </a:solidFill>
              </a:rPr>
              <a:t>)</a:t>
            </a:r>
            <a:r>
              <a:rPr lang="zh-TW" altLang="en-US" sz="2000" dirty="0" smtClean="0">
                <a:solidFill>
                  <a:srgbClr val="3F3F3F"/>
                </a:solidFill>
              </a:rPr>
              <a:t> </a:t>
            </a:r>
            <a:r>
              <a:rPr lang="en-US" altLang="zh-TW" sz="2000" dirty="0" smtClean="0">
                <a:solidFill>
                  <a:srgbClr val="3F3F3F"/>
                </a:solidFill>
              </a:rPr>
              <a:t>(</a:t>
            </a:r>
            <a:r>
              <a:rPr lang="zh-TW" altLang="en-US" sz="2000" dirty="0" smtClean="0">
                <a:solidFill>
                  <a:srgbClr val="3F3F3F"/>
                </a:solidFill>
              </a:rPr>
              <a:t>為主</a:t>
            </a:r>
            <a:r>
              <a:rPr lang="en-US" altLang="zh-TW" sz="2000" dirty="0" smtClean="0">
                <a:solidFill>
                  <a:srgbClr val="3F3F3F"/>
                </a:solidFill>
              </a:rPr>
              <a:t>)</a:t>
            </a: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F3F3F"/>
                </a:solidFill>
              </a:rPr>
              <a:t>改善</a:t>
            </a:r>
            <a:r>
              <a:rPr lang="zh-TW" altLang="en-US" sz="2000" dirty="0" smtClean="0">
                <a:solidFill>
                  <a:srgbClr val="3F3F3F"/>
                </a:solidFill>
              </a:rPr>
              <a:t>製程、</a:t>
            </a:r>
            <a:r>
              <a:rPr lang="zh-TW" altLang="en-US" sz="2000" b="1" dirty="0" smtClean="0">
                <a:solidFill>
                  <a:srgbClr val="3F3F3F"/>
                </a:solidFill>
              </a:rPr>
              <a:t>降低專案成本</a:t>
            </a:r>
            <a:endParaRPr lang="en-US" altLang="zh-TW" sz="2000" b="1" dirty="0" smtClean="0">
              <a:solidFill>
                <a:srgbClr val="3F3F3F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22703" y="1012134"/>
            <a:ext cx="2362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tx1"/>
                </a:solidFill>
              </a:rPr>
              <a:t>PP-&gt;</a:t>
            </a:r>
            <a:r>
              <a:rPr lang="zh-TW" altLang="en-US" b="1" dirty="0" smtClean="0">
                <a:solidFill>
                  <a:schemeClr val="tx1"/>
                </a:solidFill>
              </a:rPr>
              <a:t>客訂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r>
              <a:rPr lang="en-US" altLang="zh-TW" b="1" dirty="0" smtClean="0">
                <a:solidFill>
                  <a:schemeClr val="tx1"/>
                </a:solidFill>
              </a:rPr>
              <a:t>P-&gt;</a:t>
            </a:r>
            <a:r>
              <a:rPr lang="zh-TW" altLang="en-US" b="1" dirty="0" smtClean="0">
                <a:solidFill>
                  <a:schemeClr val="tx1"/>
                </a:solidFill>
              </a:rPr>
              <a:t>模組</a:t>
            </a:r>
            <a:r>
              <a:rPr lang="en-US" altLang="zh-TW" b="1" dirty="0" smtClean="0">
                <a:solidFill>
                  <a:schemeClr val="tx1"/>
                </a:solidFill>
              </a:rPr>
              <a:t>(</a:t>
            </a:r>
            <a:r>
              <a:rPr lang="zh-TW" altLang="en-US" b="1" dirty="0">
                <a:solidFill>
                  <a:schemeClr val="tx1"/>
                </a:solidFill>
              </a:rPr>
              <a:t>零件可拆</a:t>
            </a:r>
            <a:r>
              <a:rPr lang="zh-TW" altLang="en-US" b="1" dirty="0" smtClean="0">
                <a:solidFill>
                  <a:schemeClr val="tx1"/>
                </a:solidFill>
              </a:rPr>
              <a:t>解組裝</a:t>
            </a:r>
            <a:r>
              <a:rPr lang="en-US" altLang="zh-TW" b="1" dirty="0" smtClean="0">
                <a:solidFill>
                  <a:schemeClr val="tx1"/>
                </a:solidFill>
              </a:rPr>
              <a:t>)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56225"/>
              </p:ext>
            </p:extLst>
          </p:nvPr>
        </p:nvGraphicFramePr>
        <p:xfrm>
          <a:off x="36097" y="1516794"/>
          <a:ext cx="12115796" cy="3766638"/>
        </p:xfrm>
        <a:graphic>
          <a:graphicData uri="http://schemas.openxmlformats.org/drawingml/2006/table">
            <a:tbl>
              <a:tblPr/>
              <a:tblGrid>
                <a:gridCol w="1323471">
                  <a:extLst>
                    <a:ext uri="{9D8B030D-6E8A-4147-A177-3AD203B41FA5}">
                      <a16:colId xmlns:a16="http://schemas.microsoft.com/office/drawing/2014/main" val="3974614968"/>
                    </a:ext>
                  </a:extLst>
                </a:gridCol>
                <a:gridCol w="407357">
                  <a:extLst>
                    <a:ext uri="{9D8B030D-6E8A-4147-A177-3AD203B41FA5}">
                      <a16:colId xmlns:a16="http://schemas.microsoft.com/office/drawing/2014/main" val="2752385078"/>
                    </a:ext>
                  </a:extLst>
                </a:gridCol>
                <a:gridCol w="1132686">
                  <a:extLst>
                    <a:ext uri="{9D8B030D-6E8A-4147-A177-3AD203B41FA5}">
                      <a16:colId xmlns:a16="http://schemas.microsoft.com/office/drawing/2014/main" val="113068026"/>
                    </a:ext>
                  </a:extLst>
                </a:gridCol>
                <a:gridCol w="757989">
                  <a:extLst>
                    <a:ext uri="{9D8B030D-6E8A-4147-A177-3AD203B41FA5}">
                      <a16:colId xmlns:a16="http://schemas.microsoft.com/office/drawing/2014/main" val="3437808563"/>
                    </a:ext>
                  </a:extLst>
                </a:gridCol>
                <a:gridCol w="705567">
                  <a:extLst>
                    <a:ext uri="{9D8B030D-6E8A-4147-A177-3AD203B41FA5}">
                      <a16:colId xmlns:a16="http://schemas.microsoft.com/office/drawing/2014/main" val="356430160"/>
                    </a:ext>
                  </a:extLst>
                </a:gridCol>
                <a:gridCol w="865414">
                  <a:extLst>
                    <a:ext uri="{9D8B030D-6E8A-4147-A177-3AD203B41FA5}">
                      <a16:colId xmlns:a16="http://schemas.microsoft.com/office/drawing/2014/main" val="4228083627"/>
                    </a:ext>
                  </a:extLst>
                </a:gridCol>
                <a:gridCol w="865414">
                  <a:extLst>
                    <a:ext uri="{9D8B030D-6E8A-4147-A177-3AD203B41FA5}">
                      <a16:colId xmlns:a16="http://schemas.microsoft.com/office/drawing/2014/main" val="2206006508"/>
                    </a:ext>
                  </a:extLst>
                </a:gridCol>
                <a:gridCol w="739942">
                  <a:extLst>
                    <a:ext uri="{9D8B030D-6E8A-4147-A177-3AD203B41FA5}">
                      <a16:colId xmlns:a16="http://schemas.microsoft.com/office/drawing/2014/main" val="1711557304"/>
                    </a:ext>
                  </a:extLst>
                </a:gridCol>
                <a:gridCol w="990886">
                  <a:extLst>
                    <a:ext uri="{9D8B030D-6E8A-4147-A177-3AD203B41FA5}">
                      <a16:colId xmlns:a16="http://schemas.microsoft.com/office/drawing/2014/main" val="184586638"/>
                    </a:ext>
                  </a:extLst>
                </a:gridCol>
                <a:gridCol w="946198">
                  <a:extLst>
                    <a:ext uri="{9D8B030D-6E8A-4147-A177-3AD203B41FA5}">
                      <a16:colId xmlns:a16="http://schemas.microsoft.com/office/drawing/2014/main" val="2197170183"/>
                    </a:ext>
                  </a:extLst>
                </a:gridCol>
                <a:gridCol w="784630">
                  <a:extLst>
                    <a:ext uri="{9D8B030D-6E8A-4147-A177-3AD203B41FA5}">
                      <a16:colId xmlns:a16="http://schemas.microsoft.com/office/drawing/2014/main" val="1763918714"/>
                    </a:ext>
                  </a:extLst>
                </a:gridCol>
                <a:gridCol w="865414">
                  <a:extLst>
                    <a:ext uri="{9D8B030D-6E8A-4147-A177-3AD203B41FA5}">
                      <a16:colId xmlns:a16="http://schemas.microsoft.com/office/drawing/2014/main" val="2747741435"/>
                    </a:ext>
                  </a:extLst>
                </a:gridCol>
                <a:gridCol w="865414">
                  <a:extLst>
                    <a:ext uri="{9D8B030D-6E8A-4147-A177-3AD203B41FA5}">
                      <a16:colId xmlns:a16="http://schemas.microsoft.com/office/drawing/2014/main" val="2543405378"/>
                    </a:ext>
                  </a:extLst>
                </a:gridCol>
                <a:gridCol w="865414">
                  <a:extLst>
                    <a:ext uri="{9D8B030D-6E8A-4147-A177-3AD203B41FA5}">
                      <a16:colId xmlns:a16="http://schemas.microsoft.com/office/drawing/2014/main" val="3227398517"/>
                    </a:ext>
                  </a:extLst>
                </a:gridCol>
              </a:tblGrid>
              <a:tr h="27264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客戶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料號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產品描述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銷售數量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單價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銷貨收入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產品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成本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毛利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客戶服務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成本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專案成本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分攤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總成本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單位成本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淨利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淨利率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21098"/>
                  </a:ext>
                </a:extLst>
              </a:tr>
              <a:tr h="15813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Cafein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PP09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層列架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Ca)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16,620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33,240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2,844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30,396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828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684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4,356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2,178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28,884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86.90 %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9060972"/>
                  </a:ext>
                </a:extLst>
              </a:tr>
              <a:tr h="15813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Cafein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PP10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鐵桌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Ca)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2,790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33,483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2,864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30,619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834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4,104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7,802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650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25,681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76.70 %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334540"/>
                  </a:ext>
                </a:extLst>
              </a:tr>
              <a:tr h="15813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Cafein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PP11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鐵椅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Ca)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2,153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90,435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7,738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82,697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2,252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14,365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24,355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580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66,080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73.07 %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9284376"/>
                  </a:ext>
                </a:extLst>
              </a:tr>
              <a:tr h="15813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Cafein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31,752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31,752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-31,752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0850622"/>
                  </a:ext>
                </a:extLst>
              </a:tr>
              <a:tr h="272640"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南美春室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春池玻璃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PP01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玻璃桌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春室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3,176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19,056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1,631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17,425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475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1,741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3,847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641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15,209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79.81 %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666449"/>
                  </a:ext>
                </a:extLst>
              </a:tr>
              <a:tr h="272640"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南美春室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春池玻璃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PP02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鐵椅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春室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1,023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20,456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1,750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18,706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509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5,804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8,063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403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12,393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60.58 %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985963"/>
                  </a:ext>
                </a:extLst>
              </a:tr>
              <a:tr h="272640"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南美春室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春池玻璃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PP04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樹脂椅子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春室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1,561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23,416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2,004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21,412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583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4,353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6,940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463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16,476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70.36 %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59714"/>
                  </a:ext>
                </a:extLst>
              </a:tr>
              <a:tr h="272640"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南美春室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春池玻璃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PP05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餐具回收架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春室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10,766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10,766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922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9,844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268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290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1,480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1,480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9,286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86.25 %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356974"/>
                  </a:ext>
                </a:extLst>
              </a:tr>
              <a:tr h="272640"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南美春室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春池玻璃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PP06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鐵桌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春室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3,860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27,023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2,312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24,711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673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2,031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5,016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717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22,007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81.44 %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291617"/>
                  </a:ext>
                </a:extLst>
              </a:tr>
              <a:tr h="272640"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南美春室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春池玻璃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PP07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低桌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春室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3,795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41,746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3,572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38,174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1,040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3,192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7,804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709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33,942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81.31 %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549182"/>
                  </a:ext>
                </a:extLst>
              </a:tr>
              <a:tr h="272640"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南美春室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春池玻璃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PP08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餐桌及吧台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春室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6,231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37,385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3,198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34,187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931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1,741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5,870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978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31,515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84.30 %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1314084"/>
                  </a:ext>
                </a:extLst>
              </a:tr>
              <a:tr h="272640"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南美春室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春池玻璃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31,752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31,752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-31,752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5071965"/>
                  </a:ext>
                </a:extLst>
              </a:tr>
              <a:tr h="158131"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咖央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PP12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鐵桌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咖央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3,795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18,975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1,624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17,351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473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9,751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11,848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2,370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7,127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37.56 %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012406"/>
                  </a:ext>
                </a:extLst>
              </a:tr>
              <a:tr h="158131"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咖央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PP13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鐵椅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咖央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35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1,826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63,897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5,468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58,429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1,591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68,259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75,318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2,152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-11,421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-17.87 %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523504"/>
                  </a:ext>
                </a:extLst>
              </a:tr>
            </a:tbl>
          </a:graphicData>
        </a:graphic>
      </p:graphicFrame>
      <p:sp>
        <p:nvSpPr>
          <p:cNvPr id="33" name="Google Shape;218;g128bfa24511_0_13"/>
          <p:cNvSpPr/>
          <p:nvPr/>
        </p:nvSpPr>
        <p:spPr>
          <a:xfrm>
            <a:off x="10560614" y="5017168"/>
            <a:ext cx="821259" cy="26626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18;g128bfa24511_0_13"/>
          <p:cNvSpPr/>
          <p:nvPr/>
        </p:nvSpPr>
        <p:spPr>
          <a:xfrm>
            <a:off x="3669625" y="5017168"/>
            <a:ext cx="878306" cy="266263"/>
          </a:xfrm>
          <a:prstGeom prst="rect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218;g128bfa24511_0_13"/>
          <p:cNvSpPr/>
          <p:nvPr/>
        </p:nvSpPr>
        <p:spPr>
          <a:xfrm>
            <a:off x="3669625" y="2197768"/>
            <a:ext cx="878306" cy="266263"/>
          </a:xfrm>
          <a:prstGeom prst="rect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18;g128bfa24511_0_13"/>
          <p:cNvSpPr/>
          <p:nvPr/>
        </p:nvSpPr>
        <p:spPr>
          <a:xfrm>
            <a:off x="3669625" y="2924092"/>
            <a:ext cx="878306" cy="266263"/>
          </a:xfrm>
          <a:prstGeom prst="rect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18;g128bfa24511_0_13"/>
          <p:cNvSpPr/>
          <p:nvPr/>
        </p:nvSpPr>
        <p:spPr>
          <a:xfrm>
            <a:off x="9625262" y="4750905"/>
            <a:ext cx="878306" cy="532526"/>
          </a:xfrm>
          <a:prstGeom prst="rect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18;g128bfa24511_0_13"/>
          <p:cNvSpPr/>
          <p:nvPr/>
        </p:nvSpPr>
        <p:spPr>
          <a:xfrm>
            <a:off x="9625262" y="2201929"/>
            <a:ext cx="878306" cy="262102"/>
          </a:xfrm>
          <a:prstGeom prst="rect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218;g128bfa24511_0_13"/>
          <p:cNvSpPr/>
          <p:nvPr/>
        </p:nvSpPr>
        <p:spPr>
          <a:xfrm>
            <a:off x="9625262" y="2955289"/>
            <a:ext cx="878306" cy="262102"/>
          </a:xfrm>
          <a:prstGeom prst="rect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g128bfa24511_0_0"/>
          <p:cNvGrpSpPr/>
          <p:nvPr/>
        </p:nvGrpSpPr>
        <p:grpSpPr>
          <a:xfrm>
            <a:off x="106153" y="-150351"/>
            <a:ext cx="7016542" cy="1479724"/>
            <a:chOff x="106153" y="-150351"/>
            <a:chExt cx="5926417" cy="1479724"/>
          </a:xfrm>
        </p:grpSpPr>
        <p:grpSp>
          <p:nvGrpSpPr>
            <p:cNvPr id="192" name="Google Shape;192;g128bfa24511_0_0"/>
            <p:cNvGrpSpPr/>
            <p:nvPr/>
          </p:nvGrpSpPr>
          <p:grpSpPr>
            <a:xfrm>
              <a:off x="106153" y="-150351"/>
              <a:ext cx="5926417" cy="1479724"/>
              <a:chOff x="106153" y="-150351"/>
              <a:chExt cx="5926417" cy="1479724"/>
            </a:xfrm>
          </p:grpSpPr>
          <p:grpSp>
            <p:nvGrpSpPr>
              <p:cNvPr id="193" name="Google Shape;193;g128bfa24511_0_0"/>
              <p:cNvGrpSpPr/>
              <p:nvPr/>
            </p:nvGrpSpPr>
            <p:grpSpPr>
              <a:xfrm>
                <a:off x="106153" y="350901"/>
                <a:ext cx="572700" cy="572700"/>
                <a:chOff x="5861381" y="710466"/>
                <a:chExt cx="572700" cy="572700"/>
              </a:xfrm>
            </p:grpSpPr>
            <p:sp>
              <p:nvSpPr>
                <p:cNvPr id="194" name="Google Shape;194;g128bfa24511_0_0"/>
                <p:cNvSpPr/>
                <p:nvPr/>
              </p:nvSpPr>
              <p:spPr>
                <a:xfrm>
                  <a:off x="5861381" y="710466"/>
                  <a:ext cx="572700" cy="572700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195;g128bfa24511_0_0"/>
                <p:cNvSpPr/>
                <p:nvPr/>
              </p:nvSpPr>
              <p:spPr>
                <a:xfrm>
                  <a:off x="6016017" y="865112"/>
                  <a:ext cx="263358" cy="263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6" name="Google Shape;196;g128bfa24511_0_0"/>
              <p:cNvSpPr txBox="1"/>
              <p:nvPr/>
            </p:nvSpPr>
            <p:spPr>
              <a:xfrm>
                <a:off x="633770" y="-150351"/>
                <a:ext cx="5398800" cy="14797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模組四/客戶產品別損益</a:t>
                </a:r>
                <a:r>
                  <a:rPr lang="zh-TW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表</a:t>
                </a:r>
                <a:r>
                  <a:rPr lang="en-US" altLang="zh-TW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(</a:t>
                </a:r>
                <a:r>
                  <a:rPr lang="zh-TW" altLang="en-US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模組化產品</a:t>
                </a:r>
                <a:r>
                  <a:rPr lang="en-US" altLang="zh-TW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)</a:t>
                </a:r>
                <a:endParaRPr sz="2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197" name="Google Shape;197;g128bfa24511_0_0"/>
            <p:cNvCxnSpPr/>
            <p:nvPr/>
          </p:nvCxnSpPr>
          <p:spPr>
            <a:xfrm>
              <a:off x="847071" y="997324"/>
              <a:ext cx="2962800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8" name="Google Shape;198;g128bfa24511_0_0"/>
          <p:cNvSpPr txBox="1"/>
          <p:nvPr/>
        </p:nvSpPr>
        <p:spPr>
          <a:xfrm>
            <a:off x="146260" y="3787298"/>
            <a:ext cx="1204574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</a:pPr>
            <a:r>
              <a:rPr lang="zh-TW" altLang="en-US" sz="2000" b="1" dirty="0" smtClean="0">
                <a:solidFill>
                  <a:srgbClr val="3F3F3F"/>
                </a:solidFill>
              </a:rPr>
              <a:t>咖央的黑藤椅</a:t>
            </a:r>
            <a:r>
              <a:rPr lang="zh-TW" altLang="en-US" sz="2000" dirty="0" smtClean="0">
                <a:solidFill>
                  <a:srgbClr val="3F3F3F"/>
                </a:solidFill>
              </a:rPr>
              <a:t>、</a:t>
            </a:r>
            <a:r>
              <a:rPr lang="zh-TW" altLang="en-US" sz="2000" b="1" dirty="0" smtClean="0">
                <a:solidFill>
                  <a:srgbClr val="3F3F3F"/>
                </a:solidFill>
              </a:rPr>
              <a:t>黑鐵椅</a:t>
            </a:r>
            <a:r>
              <a:rPr lang="zh-TW" altLang="en-US" sz="2000" dirty="0" smtClean="0">
                <a:solidFill>
                  <a:srgbClr val="3F3F3F"/>
                </a:solidFill>
              </a:rPr>
              <a:t>毛利為</a:t>
            </a:r>
            <a:r>
              <a:rPr lang="zh-TW" sz="2000" dirty="0" smtClean="0">
                <a:solidFill>
                  <a:srgbClr val="3F3F3F"/>
                </a:solidFill>
              </a:rPr>
              <a:t>負</a:t>
            </a:r>
            <a:endParaRPr lang="en-US" altLang="zh-TW" sz="2000" dirty="0">
              <a:solidFill>
                <a:srgbClr val="3F3F3F"/>
              </a:solidFill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rgbClr val="3F3F3F"/>
                </a:solidFill>
              </a:rPr>
              <a:t>模組化產品以替換當中零件為主，因此單價應相仿，成本亦應相近，但這兩項模組產品</a:t>
            </a:r>
            <a:r>
              <a:rPr lang="zh-TW" altLang="en-US" sz="2000" b="1" dirty="0" smtClean="0">
                <a:solidFill>
                  <a:srgbClr val="3F3F3F"/>
                </a:solidFill>
              </a:rPr>
              <a:t>單位成本高出</a:t>
            </a:r>
            <a:r>
              <a:rPr lang="en-US" altLang="zh-TW" sz="2000" b="1" dirty="0" smtClean="0">
                <a:solidFill>
                  <a:srgbClr val="3F3F3F"/>
                </a:solidFill>
              </a:rPr>
              <a:t>3</a:t>
            </a:r>
            <a:r>
              <a:rPr lang="zh-TW" altLang="en-US" sz="2000" b="1" dirty="0" smtClean="0">
                <a:solidFill>
                  <a:srgbClr val="3F3F3F"/>
                </a:solidFill>
              </a:rPr>
              <a:t>倍</a:t>
            </a:r>
            <a:endParaRPr lang="en-US" altLang="zh-TW" sz="2000" b="1" dirty="0" smtClean="0">
              <a:solidFill>
                <a:srgbClr val="3F3F3F"/>
              </a:solidFill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F3F3F"/>
                </a:solidFill>
              </a:rPr>
              <a:t>改善</a:t>
            </a:r>
            <a:r>
              <a:rPr lang="zh-TW" altLang="en-US" sz="2000" dirty="0" smtClean="0">
                <a:solidFill>
                  <a:srgbClr val="3F3F3F"/>
                </a:solidFill>
              </a:rPr>
              <a:t>製程，</a:t>
            </a:r>
            <a:r>
              <a:rPr lang="zh-TW" sz="2000" b="1" dirty="0" smtClean="0">
                <a:solidFill>
                  <a:srgbClr val="3F3F3F"/>
                </a:solidFill>
              </a:rPr>
              <a:t>降低成本</a:t>
            </a:r>
            <a:r>
              <a:rPr lang="en-US" altLang="zh-TW" sz="2000" dirty="0" smtClean="0">
                <a:solidFill>
                  <a:srgbClr val="3F3F3F"/>
                </a:solidFill>
              </a:rPr>
              <a:t>(</a:t>
            </a:r>
            <a:r>
              <a:rPr lang="zh-TW" altLang="en-US" sz="2000" dirty="0" smtClean="0">
                <a:solidFill>
                  <a:srgbClr val="3F3F3F"/>
                </a:solidFill>
              </a:rPr>
              <a:t>為主</a:t>
            </a:r>
            <a:r>
              <a:rPr lang="en-US" altLang="zh-TW" sz="2000" dirty="0" smtClean="0">
                <a:solidFill>
                  <a:srgbClr val="3F3F3F"/>
                </a:solidFill>
              </a:rPr>
              <a:t>)</a:t>
            </a: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zh-TW" altLang="en-US" sz="2000" b="1" i="0" u="none" strike="noStrike" cap="none" dirty="0" smtClean="0">
                <a:solidFill>
                  <a:srgbClr val="3F3F3F"/>
                </a:solidFill>
                <a:sym typeface="Arial"/>
              </a:rPr>
              <a:t>微調定價</a:t>
            </a:r>
            <a:endParaRPr sz="2000" b="1" i="0" u="none" strike="noStrike" cap="none" dirty="0">
              <a:solidFill>
                <a:srgbClr val="3F3F3F"/>
              </a:solidFill>
              <a:sym typeface="Arial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6153" y="1470706"/>
            <a:ext cx="2362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tx1"/>
                </a:solidFill>
              </a:rPr>
              <a:t>PP-&gt;</a:t>
            </a:r>
            <a:r>
              <a:rPr lang="zh-TW" altLang="en-US" b="1" dirty="0" smtClean="0">
                <a:solidFill>
                  <a:schemeClr val="tx1"/>
                </a:solidFill>
              </a:rPr>
              <a:t>客訂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r>
              <a:rPr lang="en-US" altLang="zh-TW" b="1" dirty="0" smtClean="0">
                <a:solidFill>
                  <a:schemeClr val="tx1"/>
                </a:solidFill>
              </a:rPr>
              <a:t>P-&gt;</a:t>
            </a:r>
            <a:r>
              <a:rPr lang="zh-TW" altLang="en-US" b="1" dirty="0" smtClean="0">
                <a:solidFill>
                  <a:schemeClr val="tx1"/>
                </a:solidFill>
              </a:rPr>
              <a:t>模組</a:t>
            </a:r>
            <a:r>
              <a:rPr lang="en-US" altLang="zh-TW" b="1" dirty="0" smtClean="0">
                <a:solidFill>
                  <a:schemeClr val="tx1"/>
                </a:solidFill>
              </a:rPr>
              <a:t>(</a:t>
            </a:r>
            <a:r>
              <a:rPr lang="zh-TW" altLang="en-US" b="1" dirty="0">
                <a:solidFill>
                  <a:schemeClr val="tx1"/>
                </a:solidFill>
              </a:rPr>
              <a:t>零件可拆</a:t>
            </a:r>
            <a:r>
              <a:rPr lang="zh-TW" altLang="en-US" b="1" dirty="0" smtClean="0">
                <a:solidFill>
                  <a:schemeClr val="tx1"/>
                </a:solidFill>
              </a:rPr>
              <a:t>解組裝</a:t>
            </a:r>
            <a:r>
              <a:rPr lang="en-US" altLang="zh-TW" b="1" dirty="0" smtClean="0">
                <a:solidFill>
                  <a:schemeClr val="tx1"/>
                </a:solidFill>
              </a:rPr>
              <a:t>)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397056"/>
              </p:ext>
            </p:extLst>
          </p:nvPr>
        </p:nvGraphicFramePr>
        <p:xfrm>
          <a:off x="36097" y="1961964"/>
          <a:ext cx="12115796" cy="1585518"/>
        </p:xfrm>
        <a:graphic>
          <a:graphicData uri="http://schemas.openxmlformats.org/drawingml/2006/table">
            <a:tbl>
              <a:tblPr/>
              <a:tblGrid>
                <a:gridCol w="1323471">
                  <a:extLst>
                    <a:ext uri="{9D8B030D-6E8A-4147-A177-3AD203B41FA5}">
                      <a16:colId xmlns:a16="http://schemas.microsoft.com/office/drawing/2014/main" val="3974614968"/>
                    </a:ext>
                  </a:extLst>
                </a:gridCol>
                <a:gridCol w="407357">
                  <a:extLst>
                    <a:ext uri="{9D8B030D-6E8A-4147-A177-3AD203B41FA5}">
                      <a16:colId xmlns:a16="http://schemas.microsoft.com/office/drawing/2014/main" val="2752385078"/>
                    </a:ext>
                  </a:extLst>
                </a:gridCol>
                <a:gridCol w="865414">
                  <a:extLst>
                    <a:ext uri="{9D8B030D-6E8A-4147-A177-3AD203B41FA5}">
                      <a16:colId xmlns:a16="http://schemas.microsoft.com/office/drawing/2014/main" val="113068026"/>
                    </a:ext>
                  </a:extLst>
                </a:gridCol>
                <a:gridCol w="865414">
                  <a:extLst>
                    <a:ext uri="{9D8B030D-6E8A-4147-A177-3AD203B41FA5}">
                      <a16:colId xmlns:a16="http://schemas.microsoft.com/office/drawing/2014/main" val="3437808563"/>
                    </a:ext>
                  </a:extLst>
                </a:gridCol>
                <a:gridCol w="865414">
                  <a:extLst>
                    <a:ext uri="{9D8B030D-6E8A-4147-A177-3AD203B41FA5}">
                      <a16:colId xmlns:a16="http://schemas.microsoft.com/office/drawing/2014/main" val="356430160"/>
                    </a:ext>
                  </a:extLst>
                </a:gridCol>
                <a:gridCol w="865414">
                  <a:extLst>
                    <a:ext uri="{9D8B030D-6E8A-4147-A177-3AD203B41FA5}">
                      <a16:colId xmlns:a16="http://schemas.microsoft.com/office/drawing/2014/main" val="4228083627"/>
                    </a:ext>
                  </a:extLst>
                </a:gridCol>
                <a:gridCol w="865414">
                  <a:extLst>
                    <a:ext uri="{9D8B030D-6E8A-4147-A177-3AD203B41FA5}">
                      <a16:colId xmlns:a16="http://schemas.microsoft.com/office/drawing/2014/main" val="2206006508"/>
                    </a:ext>
                  </a:extLst>
                </a:gridCol>
                <a:gridCol w="739942">
                  <a:extLst>
                    <a:ext uri="{9D8B030D-6E8A-4147-A177-3AD203B41FA5}">
                      <a16:colId xmlns:a16="http://schemas.microsoft.com/office/drawing/2014/main" val="1711557304"/>
                    </a:ext>
                  </a:extLst>
                </a:gridCol>
                <a:gridCol w="990886">
                  <a:extLst>
                    <a:ext uri="{9D8B030D-6E8A-4147-A177-3AD203B41FA5}">
                      <a16:colId xmlns:a16="http://schemas.microsoft.com/office/drawing/2014/main" val="184586638"/>
                    </a:ext>
                  </a:extLst>
                </a:gridCol>
                <a:gridCol w="946198">
                  <a:extLst>
                    <a:ext uri="{9D8B030D-6E8A-4147-A177-3AD203B41FA5}">
                      <a16:colId xmlns:a16="http://schemas.microsoft.com/office/drawing/2014/main" val="2197170183"/>
                    </a:ext>
                  </a:extLst>
                </a:gridCol>
                <a:gridCol w="784630">
                  <a:extLst>
                    <a:ext uri="{9D8B030D-6E8A-4147-A177-3AD203B41FA5}">
                      <a16:colId xmlns:a16="http://schemas.microsoft.com/office/drawing/2014/main" val="1763918714"/>
                    </a:ext>
                  </a:extLst>
                </a:gridCol>
                <a:gridCol w="865414">
                  <a:extLst>
                    <a:ext uri="{9D8B030D-6E8A-4147-A177-3AD203B41FA5}">
                      <a16:colId xmlns:a16="http://schemas.microsoft.com/office/drawing/2014/main" val="2747741435"/>
                    </a:ext>
                  </a:extLst>
                </a:gridCol>
                <a:gridCol w="865414">
                  <a:extLst>
                    <a:ext uri="{9D8B030D-6E8A-4147-A177-3AD203B41FA5}">
                      <a16:colId xmlns:a16="http://schemas.microsoft.com/office/drawing/2014/main" val="2543405378"/>
                    </a:ext>
                  </a:extLst>
                </a:gridCol>
                <a:gridCol w="865414">
                  <a:extLst>
                    <a:ext uri="{9D8B030D-6E8A-4147-A177-3AD203B41FA5}">
                      <a16:colId xmlns:a16="http://schemas.microsoft.com/office/drawing/2014/main" val="3227398517"/>
                    </a:ext>
                  </a:extLst>
                </a:gridCol>
              </a:tblGrid>
              <a:tr h="27264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客戶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料號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產品描述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銷售數量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單價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銷貨收入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產品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成本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毛利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客戶服務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成本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專案成本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分攤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總成本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單位成本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淨利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淨利率</a:t>
                      </a:r>
                    </a:p>
                  </a:txBody>
                  <a:tcPr marL="5453" marR="5453" marT="5453" marB="0" anchor="ctr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21098"/>
                  </a:ext>
                </a:extLst>
              </a:tr>
              <a:tr h="158131"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咖央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P001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黑藤椅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1,588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4,764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5,235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-471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119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5,353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1,784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-589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-12.37 %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871059"/>
                  </a:ext>
                </a:extLst>
              </a:tr>
              <a:tr h="158131"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咖央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P002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白藤椅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1,620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16,203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6,213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9,990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403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6,616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662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9,587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59.17 %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472586"/>
                  </a:ext>
                </a:extLst>
              </a:tr>
              <a:tr h="158131"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咖央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P003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白鐵椅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1,730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12,112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5,863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6,249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302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6,164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881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5,948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49.11 %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907000"/>
                  </a:ext>
                </a:extLst>
              </a:tr>
              <a:tr h="158131"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咖央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P004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黑鐵椅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1,669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5,006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5,255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-249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125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5,379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1,793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-373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-7.46 %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766958"/>
                  </a:ext>
                </a:extLst>
              </a:tr>
              <a:tr h="158131"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咖央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31,752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31,752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-31,752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585248"/>
                  </a:ext>
                </a:extLst>
              </a:tr>
              <a:tr h="158131"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合計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185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457,963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58,491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399,472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106,659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116,317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281,467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176,496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38.54 %</a:t>
                      </a:r>
                    </a:p>
                  </a:txBody>
                  <a:tcPr marL="5453" marR="5453" marT="5453" marB="0">
                    <a:lnL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4030"/>
                  </a:ext>
                </a:extLst>
              </a:tr>
            </a:tbl>
          </a:graphicData>
        </a:graphic>
      </p:graphicFrame>
      <p:sp>
        <p:nvSpPr>
          <p:cNvPr id="13" name="Google Shape;218;g128bfa24511_0_13"/>
          <p:cNvSpPr/>
          <p:nvPr/>
        </p:nvSpPr>
        <p:spPr>
          <a:xfrm>
            <a:off x="10476393" y="2201780"/>
            <a:ext cx="821259" cy="26626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18;g128bfa24511_0_13"/>
          <p:cNvSpPr/>
          <p:nvPr/>
        </p:nvSpPr>
        <p:spPr>
          <a:xfrm>
            <a:off x="10476392" y="2856213"/>
            <a:ext cx="821259" cy="26626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18;g128bfa24511_0_13"/>
          <p:cNvSpPr/>
          <p:nvPr/>
        </p:nvSpPr>
        <p:spPr>
          <a:xfrm>
            <a:off x="6093995" y="2169198"/>
            <a:ext cx="821259" cy="26626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18;g128bfa24511_0_13"/>
          <p:cNvSpPr/>
          <p:nvPr/>
        </p:nvSpPr>
        <p:spPr>
          <a:xfrm>
            <a:off x="6093995" y="2862330"/>
            <a:ext cx="821259" cy="26626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18;g128bfa24511_0_13"/>
          <p:cNvSpPr/>
          <p:nvPr/>
        </p:nvSpPr>
        <p:spPr>
          <a:xfrm>
            <a:off x="9602250" y="2169197"/>
            <a:ext cx="821259" cy="953279"/>
          </a:xfrm>
          <a:prstGeom prst="rect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030A0"/>
              </a:solidFill>
            </a:endParaRPr>
          </a:p>
        </p:txBody>
      </p:sp>
      <p:sp>
        <p:nvSpPr>
          <p:cNvPr id="18" name="Google Shape;218;g128bfa24511_0_13"/>
          <p:cNvSpPr/>
          <p:nvPr/>
        </p:nvSpPr>
        <p:spPr>
          <a:xfrm>
            <a:off x="3587285" y="2201780"/>
            <a:ext cx="821259" cy="953279"/>
          </a:xfrm>
          <a:prstGeom prst="rect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2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g128bfa24511_0_13"/>
          <p:cNvGrpSpPr/>
          <p:nvPr/>
        </p:nvGrpSpPr>
        <p:grpSpPr>
          <a:xfrm>
            <a:off x="106153" y="196506"/>
            <a:ext cx="5926417" cy="800818"/>
            <a:chOff x="106153" y="196506"/>
            <a:chExt cx="5926417" cy="800818"/>
          </a:xfrm>
        </p:grpSpPr>
        <p:grpSp>
          <p:nvGrpSpPr>
            <p:cNvPr id="210" name="Google Shape;210;g128bfa24511_0_13"/>
            <p:cNvGrpSpPr/>
            <p:nvPr/>
          </p:nvGrpSpPr>
          <p:grpSpPr>
            <a:xfrm>
              <a:off x="106153" y="196506"/>
              <a:ext cx="5926417" cy="786009"/>
              <a:chOff x="106153" y="196506"/>
              <a:chExt cx="5926417" cy="786009"/>
            </a:xfrm>
          </p:grpSpPr>
          <p:grpSp>
            <p:nvGrpSpPr>
              <p:cNvPr id="211" name="Google Shape;211;g128bfa24511_0_13"/>
              <p:cNvGrpSpPr/>
              <p:nvPr/>
            </p:nvGrpSpPr>
            <p:grpSpPr>
              <a:xfrm>
                <a:off x="106153" y="350901"/>
                <a:ext cx="572700" cy="572700"/>
                <a:chOff x="5861381" y="710466"/>
                <a:chExt cx="572700" cy="572700"/>
              </a:xfrm>
            </p:grpSpPr>
            <p:sp>
              <p:nvSpPr>
                <p:cNvPr id="212" name="Google Shape;212;g128bfa24511_0_13"/>
                <p:cNvSpPr/>
                <p:nvPr/>
              </p:nvSpPr>
              <p:spPr>
                <a:xfrm>
                  <a:off x="5861381" y="710466"/>
                  <a:ext cx="572700" cy="572700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213;g128bfa24511_0_13"/>
                <p:cNvSpPr/>
                <p:nvPr/>
              </p:nvSpPr>
              <p:spPr>
                <a:xfrm>
                  <a:off x="6016017" y="865112"/>
                  <a:ext cx="263358" cy="263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4" name="Google Shape;214;g128bfa24511_0_13"/>
              <p:cNvSpPr txBox="1"/>
              <p:nvPr/>
            </p:nvSpPr>
            <p:spPr>
              <a:xfrm>
                <a:off x="633770" y="196506"/>
                <a:ext cx="5398800" cy="7860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模組四</a:t>
                </a:r>
                <a:r>
                  <a:rPr lang="zh-TW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r>
                  <a:rPr lang="zh-TW" altLang="en-US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鯨魚圖</a:t>
                </a:r>
                <a:endParaRPr sz="2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215" name="Google Shape;215;g128bfa24511_0_13"/>
            <p:cNvCxnSpPr/>
            <p:nvPr/>
          </p:nvCxnSpPr>
          <p:spPr>
            <a:xfrm>
              <a:off x="847071" y="997324"/>
              <a:ext cx="2962800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47" y="1779372"/>
            <a:ext cx="2323174" cy="49255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376" y="2301284"/>
            <a:ext cx="9232624" cy="3283970"/>
          </a:xfrm>
          <a:prstGeom prst="rect">
            <a:avLst/>
          </a:prstGeom>
        </p:spPr>
      </p:pic>
      <p:sp>
        <p:nvSpPr>
          <p:cNvPr id="19" name="Google Shape;216;g128bfa24511_0_13"/>
          <p:cNvSpPr txBox="1"/>
          <p:nvPr/>
        </p:nvSpPr>
        <p:spPr>
          <a:xfrm>
            <a:off x="260789" y="1357124"/>
            <a:ext cx="181245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R="0"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</a:pPr>
            <a:r>
              <a:rPr lang="zh-TW" altLang="en-US" sz="2000" b="1" dirty="0" smtClean="0">
                <a:solidFill>
                  <a:srgbClr val="3F3F3F"/>
                </a:solidFill>
              </a:rPr>
              <a:t>客戶損益別</a:t>
            </a:r>
            <a:endParaRPr lang="en-US" altLang="zh-TW" sz="2000" b="1" dirty="0" smtClean="0">
              <a:solidFill>
                <a:srgbClr val="3F3F3F"/>
              </a:solidFill>
            </a:endParaRPr>
          </a:p>
        </p:txBody>
      </p:sp>
      <p:sp>
        <p:nvSpPr>
          <p:cNvPr id="20" name="Google Shape;216;g128bfa24511_0_13"/>
          <p:cNvSpPr txBox="1"/>
          <p:nvPr/>
        </p:nvSpPr>
        <p:spPr>
          <a:xfrm>
            <a:off x="10379546" y="1448637"/>
            <a:ext cx="181245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R="0"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</a:pPr>
            <a:r>
              <a:rPr lang="zh-TW" altLang="en-US" sz="2000" b="1" dirty="0">
                <a:solidFill>
                  <a:srgbClr val="3F3F3F"/>
                </a:solidFill>
              </a:rPr>
              <a:t>產品</a:t>
            </a:r>
            <a:r>
              <a:rPr lang="zh-TW" altLang="en-US" sz="2000" b="1" dirty="0" smtClean="0">
                <a:solidFill>
                  <a:srgbClr val="3F3F3F"/>
                </a:solidFill>
              </a:rPr>
              <a:t>損益別</a:t>
            </a:r>
            <a:endParaRPr lang="en-US" altLang="zh-TW" sz="2000" b="1" dirty="0" smtClean="0">
              <a:solidFill>
                <a:srgbClr val="3F3F3F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1865870" y="2301284"/>
            <a:ext cx="617838" cy="47898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10379546" y="2404257"/>
            <a:ext cx="1285231" cy="679074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198;g128bfa24511_0_0"/>
          <p:cNvSpPr txBox="1"/>
          <p:nvPr/>
        </p:nvSpPr>
        <p:spPr>
          <a:xfrm>
            <a:off x="1935976" y="1679449"/>
            <a:ext cx="182268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</a:pPr>
            <a:r>
              <a:rPr lang="zh-TW" altLang="en-US" sz="2000" b="1" dirty="0" smtClean="0">
                <a:solidFill>
                  <a:srgbClr val="0070C0"/>
                </a:solidFill>
              </a:rPr>
              <a:t>咖央淨利為</a:t>
            </a:r>
            <a:r>
              <a:rPr lang="zh-TW" sz="2000" b="1" dirty="0" smtClean="0">
                <a:solidFill>
                  <a:srgbClr val="0070C0"/>
                </a:solidFill>
              </a:rPr>
              <a:t>負</a:t>
            </a:r>
            <a:endParaRPr lang="en-US" altLang="zh-TW" sz="2000" b="1" dirty="0">
              <a:solidFill>
                <a:srgbClr val="0070C0"/>
              </a:solidFill>
            </a:endParaRPr>
          </a:p>
        </p:txBody>
      </p:sp>
      <p:sp>
        <p:nvSpPr>
          <p:cNvPr id="24" name="Google Shape;198;g128bfa24511_0_0"/>
          <p:cNvSpPr txBox="1"/>
          <p:nvPr/>
        </p:nvSpPr>
        <p:spPr>
          <a:xfrm>
            <a:off x="9928585" y="3158459"/>
            <a:ext cx="1983328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</a:pPr>
            <a:r>
              <a:rPr lang="zh-TW" altLang="en-US" sz="2000" b="1" dirty="0" smtClean="0">
                <a:solidFill>
                  <a:srgbClr val="0070C0"/>
                </a:solidFill>
              </a:rPr>
              <a:t>咖央客制化鐵椅、模組化黑藤椅、模組化黑鐵椅</a:t>
            </a:r>
            <a:endParaRPr lang="en-US" altLang="zh-TW" sz="2000" b="1" dirty="0" smtClean="0">
              <a:solidFill>
                <a:srgbClr val="0070C0"/>
              </a:solidFill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</a:pPr>
            <a:r>
              <a:rPr lang="zh-TW" altLang="en-US" sz="2000" b="1" dirty="0" smtClean="0">
                <a:solidFill>
                  <a:srgbClr val="0070C0"/>
                </a:solidFill>
              </a:rPr>
              <a:t>為虧損產品</a:t>
            </a:r>
            <a:endParaRPr lang="en-US" altLang="zh-TW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35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g128bfa24511_0_26"/>
          <p:cNvGrpSpPr/>
          <p:nvPr/>
        </p:nvGrpSpPr>
        <p:grpSpPr>
          <a:xfrm>
            <a:off x="106154" y="-98561"/>
            <a:ext cx="5995988" cy="1248215"/>
            <a:chOff x="106153" y="-18937"/>
            <a:chExt cx="6956383" cy="1216896"/>
          </a:xfrm>
        </p:grpSpPr>
        <p:grpSp>
          <p:nvGrpSpPr>
            <p:cNvPr id="225" name="Google Shape;225;g128bfa24511_0_26"/>
            <p:cNvGrpSpPr/>
            <p:nvPr/>
          </p:nvGrpSpPr>
          <p:grpSpPr>
            <a:xfrm>
              <a:off x="106153" y="-18937"/>
              <a:ext cx="6956383" cy="1216896"/>
              <a:chOff x="106153" y="-18937"/>
              <a:chExt cx="6956383" cy="1216896"/>
            </a:xfrm>
          </p:grpSpPr>
          <p:grpSp>
            <p:nvGrpSpPr>
              <p:cNvPr id="226" name="Google Shape;226;g128bfa24511_0_26"/>
              <p:cNvGrpSpPr/>
              <p:nvPr/>
            </p:nvGrpSpPr>
            <p:grpSpPr>
              <a:xfrm>
                <a:off x="106153" y="350901"/>
                <a:ext cx="572700" cy="572700"/>
                <a:chOff x="5861381" y="710466"/>
                <a:chExt cx="572700" cy="572700"/>
              </a:xfrm>
            </p:grpSpPr>
            <p:sp>
              <p:nvSpPr>
                <p:cNvPr id="227" name="Google Shape;227;g128bfa24511_0_26"/>
                <p:cNvSpPr/>
                <p:nvPr/>
              </p:nvSpPr>
              <p:spPr>
                <a:xfrm>
                  <a:off x="5861381" y="710466"/>
                  <a:ext cx="572700" cy="572700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228;g128bfa24511_0_26"/>
                <p:cNvSpPr/>
                <p:nvPr/>
              </p:nvSpPr>
              <p:spPr>
                <a:xfrm>
                  <a:off x="6016017" y="865112"/>
                  <a:ext cx="263358" cy="263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9" name="Google Shape;229;g128bfa24511_0_26"/>
              <p:cNvSpPr txBox="1"/>
              <p:nvPr/>
            </p:nvSpPr>
            <p:spPr>
              <a:xfrm>
                <a:off x="633769" y="-18937"/>
                <a:ext cx="6428767" cy="12168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模組四</a:t>
                </a:r>
                <a:r>
                  <a:rPr lang="zh-TW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r>
                  <a:rPr lang="zh-TW" altLang="en-US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單位專案分攤成本</a:t>
                </a:r>
                <a:r>
                  <a:rPr lang="zh-TW" altLang="en-US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比較</a:t>
                </a:r>
                <a:endParaRPr lang="en-US" altLang="zh-TW" sz="2800" b="1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(</a:t>
                </a:r>
                <a:r>
                  <a:rPr lang="zh-TW" altLang="en-US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客製化產品</a:t>
                </a:r>
                <a:r>
                  <a:rPr lang="en-US" altLang="zh-TW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)</a:t>
                </a:r>
                <a:endParaRPr sz="2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230" name="Google Shape;230;g128bfa24511_0_26"/>
            <p:cNvCxnSpPr/>
            <p:nvPr/>
          </p:nvCxnSpPr>
          <p:spPr>
            <a:xfrm>
              <a:off x="847071" y="1170947"/>
              <a:ext cx="2962800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76303"/>
              </p:ext>
            </p:extLst>
          </p:nvPr>
        </p:nvGraphicFramePr>
        <p:xfrm>
          <a:off x="0" y="2107257"/>
          <a:ext cx="6102141" cy="4313313"/>
        </p:xfrm>
        <a:graphic>
          <a:graphicData uri="http://schemas.openxmlformats.org/drawingml/2006/table">
            <a:tbl>
              <a:tblPr>
                <a:tableStyleId>{FFA5BF68-EFA6-4D7C-AFAC-43D200BF11CF}</a:tableStyleId>
              </a:tblPr>
              <a:tblGrid>
                <a:gridCol w="1162454">
                  <a:extLst>
                    <a:ext uri="{9D8B030D-6E8A-4147-A177-3AD203B41FA5}">
                      <a16:colId xmlns:a16="http://schemas.microsoft.com/office/drawing/2014/main" val="524035778"/>
                    </a:ext>
                  </a:extLst>
                </a:gridCol>
                <a:gridCol w="2759517">
                  <a:extLst>
                    <a:ext uri="{9D8B030D-6E8A-4147-A177-3AD203B41FA5}">
                      <a16:colId xmlns:a16="http://schemas.microsoft.com/office/drawing/2014/main" val="586055434"/>
                    </a:ext>
                  </a:extLst>
                </a:gridCol>
                <a:gridCol w="1036725">
                  <a:extLst>
                    <a:ext uri="{9D8B030D-6E8A-4147-A177-3AD203B41FA5}">
                      <a16:colId xmlns:a16="http://schemas.microsoft.com/office/drawing/2014/main" val="4022307960"/>
                    </a:ext>
                  </a:extLst>
                </a:gridCol>
                <a:gridCol w="1143445">
                  <a:extLst>
                    <a:ext uri="{9D8B030D-6E8A-4147-A177-3AD203B41FA5}">
                      <a16:colId xmlns:a16="http://schemas.microsoft.com/office/drawing/2014/main" val="2510058320"/>
                    </a:ext>
                  </a:extLst>
                </a:gridCol>
              </a:tblGrid>
              <a:tr h="229779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優先改善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作業細項</a:t>
                      </a:r>
                      <a:endParaRPr lang="zh-TW" alt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Cafein</a:t>
                      </a:r>
                      <a:endParaRPr 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南美春室</a:t>
                      </a:r>
                      <a:endParaRPr lang="zh-TW" alt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638216"/>
                  </a:ext>
                </a:extLst>
              </a:tr>
              <a:tr h="453726"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專案分攤成本</a:t>
                      </a:r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342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290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4049331772"/>
                  </a:ext>
                </a:extLst>
              </a:tr>
              <a:tr h="453726"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AC002_01: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了解設計需求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58610123"/>
                  </a:ext>
                </a:extLst>
              </a:tr>
              <a:tr h="45372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AC002_02: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繪製細節圖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61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52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445997201"/>
                  </a:ext>
                </a:extLst>
              </a:tr>
              <a:tr h="45372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AC002_03: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研發測試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51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178233723"/>
                  </a:ext>
                </a:extLst>
              </a:tr>
              <a:tr h="45372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AC002_04: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製作樣品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287880043"/>
                  </a:ext>
                </a:extLst>
              </a:tr>
              <a:tr h="453726"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AC002_05: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溝通與品質確認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487650302"/>
                  </a:ext>
                </a:extLst>
              </a:tr>
              <a:tr h="45372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AC002_06: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商品拍攝及修圖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040330107"/>
                  </a:ext>
                </a:extLst>
              </a:tr>
              <a:tr h="45372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AC004_05: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開會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前瞻性</a:t>
                      </a:r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103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4086540966"/>
                  </a:ext>
                </a:extLst>
              </a:tr>
              <a:tr h="45372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AC004_06: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開會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歷史性</a:t>
                      </a:r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4184802558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602405"/>
              </p:ext>
            </p:extLst>
          </p:nvPr>
        </p:nvGraphicFramePr>
        <p:xfrm>
          <a:off x="6188242" y="2107256"/>
          <a:ext cx="5771146" cy="4313313"/>
        </p:xfrm>
        <a:graphic>
          <a:graphicData uri="http://schemas.openxmlformats.org/drawingml/2006/table">
            <a:tbl>
              <a:tblPr>
                <a:tableStyleId>{FFA5BF68-EFA6-4D7C-AFAC-43D200BF11CF}</a:tableStyleId>
              </a:tblPr>
              <a:tblGrid>
                <a:gridCol w="932710">
                  <a:extLst>
                    <a:ext uri="{9D8B030D-6E8A-4147-A177-3AD203B41FA5}">
                      <a16:colId xmlns:a16="http://schemas.microsoft.com/office/drawing/2014/main" val="840397437"/>
                    </a:ext>
                  </a:extLst>
                </a:gridCol>
                <a:gridCol w="3453676">
                  <a:extLst>
                    <a:ext uri="{9D8B030D-6E8A-4147-A177-3AD203B41FA5}">
                      <a16:colId xmlns:a16="http://schemas.microsoft.com/office/drawing/2014/main" val="3033101156"/>
                    </a:ext>
                  </a:extLst>
                </a:gridCol>
                <a:gridCol w="1384760">
                  <a:extLst>
                    <a:ext uri="{9D8B030D-6E8A-4147-A177-3AD203B41FA5}">
                      <a16:colId xmlns:a16="http://schemas.microsoft.com/office/drawing/2014/main" val="857469119"/>
                    </a:ext>
                  </a:extLst>
                </a:gridCol>
              </a:tblGrid>
              <a:tr h="255424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優先改善</a:t>
                      </a:r>
                      <a:endParaRPr lang="zh-TW" alt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作業細項</a:t>
                      </a:r>
                      <a:endParaRPr lang="zh-TW" alt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咖央</a:t>
                      </a:r>
                      <a:endParaRPr lang="zh-TW" alt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465348"/>
                  </a:ext>
                </a:extLst>
              </a:tr>
              <a:tr h="255424"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專案分攤成本</a:t>
                      </a:r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1,950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89646155"/>
                  </a:ext>
                </a:extLst>
              </a:tr>
              <a:tr h="255424"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AC001_01: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設計主題發想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725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71812954"/>
                  </a:ext>
                </a:extLst>
              </a:tr>
              <a:tr h="505069"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AC001_02: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繪製外型概念圖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544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78701682"/>
                  </a:ext>
                </a:extLst>
              </a:tr>
              <a:tr h="5050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AC001_03: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討論及修正設計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4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91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04297767"/>
                  </a:ext>
                </a:extLst>
              </a:tr>
              <a:tr h="5050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AC001_04: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設計原型打樣、研發測試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181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33673888"/>
                  </a:ext>
                </a:extLst>
              </a:tr>
              <a:tr h="25542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AC001_05: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繪製細節圖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65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65339635"/>
                  </a:ext>
                </a:extLst>
              </a:tr>
              <a:tr h="25542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AC001_06: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製作樣品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73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7514914"/>
                  </a:ext>
                </a:extLst>
              </a:tr>
              <a:tr h="505069"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AC001_07: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溝通與品質確認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54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67590549"/>
                  </a:ext>
                </a:extLst>
              </a:tr>
              <a:tr h="5050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AC001_08: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商品拍攝及修圖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88390696"/>
                  </a:ext>
                </a:extLst>
              </a:tr>
              <a:tr h="25542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AC004_05: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開會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前瞻性</a:t>
                      </a:r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145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07578746"/>
                  </a:ext>
                </a:extLst>
              </a:tr>
              <a:tr h="25542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AC004_06: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開會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歷史性</a:t>
                      </a:r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66539730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966422"/>
              </p:ext>
            </p:extLst>
          </p:nvPr>
        </p:nvGraphicFramePr>
        <p:xfrm>
          <a:off x="6266446" y="119331"/>
          <a:ext cx="5692942" cy="1122680"/>
        </p:xfrm>
        <a:graphic>
          <a:graphicData uri="http://schemas.openxmlformats.org/drawingml/2006/table">
            <a:tbl>
              <a:tblPr>
                <a:tableStyleId>{FFA5BF68-EFA6-4D7C-AFAC-43D200BF11CF}</a:tableStyleId>
              </a:tblPr>
              <a:tblGrid>
                <a:gridCol w="1110819">
                  <a:extLst>
                    <a:ext uri="{9D8B030D-6E8A-4147-A177-3AD203B41FA5}">
                      <a16:colId xmlns:a16="http://schemas.microsoft.com/office/drawing/2014/main" val="3133364071"/>
                    </a:ext>
                  </a:extLst>
                </a:gridCol>
                <a:gridCol w="1272813">
                  <a:extLst>
                    <a:ext uri="{9D8B030D-6E8A-4147-A177-3AD203B41FA5}">
                      <a16:colId xmlns:a16="http://schemas.microsoft.com/office/drawing/2014/main" val="1365067860"/>
                    </a:ext>
                  </a:extLst>
                </a:gridCol>
                <a:gridCol w="1573658">
                  <a:extLst>
                    <a:ext uri="{9D8B030D-6E8A-4147-A177-3AD203B41FA5}">
                      <a16:colId xmlns:a16="http://schemas.microsoft.com/office/drawing/2014/main" val="972686286"/>
                    </a:ext>
                  </a:extLst>
                </a:gridCol>
                <a:gridCol w="1735652">
                  <a:extLst>
                    <a:ext uri="{9D8B030D-6E8A-4147-A177-3AD203B41FA5}">
                      <a16:colId xmlns:a16="http://schemas.microsoft.com/office/drawing/2014/main" val="2703796065"/>
                    </a:ext>
                  </a:extLst>
                </a:gridCol>
              </a:tblGrid>
              <a:tr h="252794">
                <a:tc>
                  <a:txBody>
                    <a:bodyPr/>
                    <a:lstStyle/>
                    <a:p>
                      <a:pPr algn="l" fontAlgn="b"/>
                      <a:endParaRPr lang="zh-TW" altLang="en-US" sz="1800" b="1" i="0" u="none" strike="noStrike" dirty="0"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1" u="none" strike="noStrike" dirty="0">
                          <a:effectLst/>
                        </a:rPr>
                        <a:t>預防與鑑定</a:t>
                      </a:r>
                      <a:endParaRPr lang="zh-TW" altLang="en-US" sz="1800" b="1" i="0" u="none" strike="noStrike" dirty="0">
                        <a:effectLst/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1" u="none" strike="noStrike" dirty="0">
                          <a:effectLst/>
                        </a:rPr>
                        <a:t>其他成本</a:t>
                      </a:r>
                      <a:endParaRPr lang="zh-TW" altLang="en-US" sz="1800" b="1" i="0" u="none" strike="noStrike" dirty="0">
                        <a:effectLst/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1" u="none" strike="noStrike" dirty="0">
                          <a:effectLst/>
                        </a:rPr>
                        <a:t>預防與鑑定占比</a:t>
                      </a:r>
                      <a:endParaRPr lang="zh-TW" altLang="en-US" sz="1800" b="1" i="0" u="none" strike="noStrike" dirty="0">
                        <a:effectLst/>
                        <a:latin typeface="細明體" panose="02020509000000000000" pitchFamily="49" charset="-120"/>
                        <a:ea typeface="細明體" panose="02020509000000000000" pitchFamily="49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485035"/>
                  </a:ext>
                </a:extLst>
              </a:tr>
              <a:tr h="25279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Cafein</a:t>
                      </a:r>
                      <a:endParaRPr lang="en-US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58 </a:t>
                      </a:r>
                      <a:endParaRPr lang="en-US" altLang="zh-TW" sz="18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284 </a:t>
                      </a:r>
                      <a:endParaRPr lang="en-US" altLang="zh-TW" sz="18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17%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00832969"/>
                  </a:ext>
                </a:extLst>
              </a:tr>
              <a:tr h="234069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南美春室</a:t>
                      </a:r>
                      <a:endParaRPr lang="zh-TW" altLang="en-US" sz="18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49 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241 </a:t>
                      </a:r>
                      <a:endParaRPr lang="en-US" altLang="zh-TW" sz="18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17%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58161628"/>
                  </a:ext>
                </a:extLst>
              </a:tr>
              <a:tr h="234069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咖央</a:t>
                      </a:r>
                      <a:endParaRPr lang="zh-TW" altLang="en-US" sz="18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</a:t>
                      </a:r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1,324 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627 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68%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18887727"/>
                  </a:ext>
                </a:extLst>
              </a:tr>
            </a:tbl>
          </a:graphicData>
        </a:graphic>
      </p:graphicFrame>
      <p:sp>
        <p:nvSpPr>
          <p:cNvPr id="18" name="Google Shape;218;g128bfa24511_0_13"/>
          <p:cNvSpPr/>
          <p:nvPr/>
        </p:nvSpPr>
        <p:spPr>
          <a:xfrm>
            <a:off x="10833232" y="952999"/>
            <a:ext cx="1131570" cy="39331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8;g128bfa24511_0_13"/>
          <p:cNvSpPr/>
          <p:nvPr/>
        </p:nvSpPr>
        <p:spPr>
          <a:xfrm>
            <a:off x="6188242" y="3439449"/>
            <a:ext cx="5692942" cy="4465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8;g128bfa24511_0_13"/>
          <p:cNvSpPr/>
          <p:nvPr/>
        </p:nvSpPr>
        <p:spPr>
          <a:xfrm>
            <a:off x="6227344" y="6192455"/>
            <a:ext cx="5692942" cy="34275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文字方塊 4"/>
          <p:cNvSpPr txBox="1"/>
          <p:nvPr/>
        </p:nvSpPr>
        <p:spPr>
          <a:xfrm>
            <a:off x="106153" y="1149655"/>
            <a:ext cx="1096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咖央單位專案成本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1,950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，較其餘兩者高出近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倍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因咖央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為從無到有設計專案，故成本有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成集中在期初預防與鑑定成本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無可避免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降低咖央專案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成本，可優先以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降低內部失敗為主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紅框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，再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降低其餘製程成本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綠框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2" name="Google Shape;218;g128bfa24511_0_13"/>
          <p:cNvSpPr/>
          <p:nvPr/>
        </p:nvSpPr>
        <p:spPr>
          <a:xfrm>
            <a:off x="6227344" y="4012602"/>
            <a:ext cx="5692942" cy="2156703"/>
          </a:xfrm>
          <a:prstGeom prst="rect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文字方塊 22"/>
          <p:cNvSpPr txBox="1"/>
          <p:nvPr/>
        </p:nvSpPr>
        <p:spPr>
          <a:xfrm>
            <a:off x="10833232" y="3493447"/>
            <a:ext cx="45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10833232" y="6162335"/>
            <a:ext cx="45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10266744" y="2317499"/>
            <a:ext cx="791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1,881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"/>
          <p:cNvSpPr txBox="1"/>
          <p:nvPr/>
        </p:nvSpPr>
        <p:spPr>
          <a:xfrm>
            <a:off x="-9" y="1147025"/>
            <a:ext cx="4632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價值標的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7" name="Google Shape;167;p4"/>
          <p:cNvSpPr txBox="1"/>
          <p:nvPr/>
        </p:nvSpPr>
        <p:spPr>
          <a:xfrm>
            <a:off x="10746590" y="6396296"/>
            <a:ext cx="144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icrosoft JhengHei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管理議題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68" name="Google Shape;168;p4"/>
          <p:cNvGraphicFramePr/>
          <p:nvPr/>
        </p:nvGraphicFramePr>
        <p:xfrm>
          <a:off x="405934" y="1071196"/>
          <a:ext cx="11238400" cy="4654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2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1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1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1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1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1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1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049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783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員工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◎▢△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◎▢△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◎▢△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品牌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◎▢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供應商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r>
                        <a:rPr lang="zh-TW" sz="22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△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◎△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◎△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◎△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◎△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◎△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機器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◎⬧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◎⬧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◎⬧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◎⬧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產品:新產品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r>
                        <a:rPr lang="zh-TW" sz="22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⬧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◎▢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◎▢⬧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◎⬧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◎▢⬧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endParaRPr sz="2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200"/>
                        <a:buFont typeface="Times New Roman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◎▢⬧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◎△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產品:舊產品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r>
                        <a:rPr lang="zh-TW" sz="22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⬧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◎⬧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◎⬧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◎⬧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200"/>
                        <a:buFont typeface="Times New Roman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◎▢⬧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◎△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通路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◎△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地區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客戶:新客戶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客戶:舊客戶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2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22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200"/>
                        <a:buFont typeface="Times New Roman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◎△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作業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◎⬧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◎⬧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⬧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◎⬧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◎▢⬧</a:t>
                      </a:r>
                      <a:endParaRPr sz="2200" b="0" i="0" u="none" strike="noStrike" cap="non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急單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◎⬧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◎⬧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⬧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◎⬧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◎▢⬧</a:t>
                      </a:r>
                      <a:endParaRPr sz="2200" b="0" i="0" u="none" strike="noStrike" cap="non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zh-TW" sz="22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　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收入管理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成本管理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利潤管理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品質管理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產能管理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效率管理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時間管理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SOP管理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代工及代理管理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需求預測管理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169" name="Google Shape;169;p4"/>
          <p:cNvGraphicFramePr/>
          <p:nvPr/>
        </p:nvGraphicFramePr>
        <p:xfrm>
          <a:off x="9436099" y="30371"/>
          <a:ext cx="2755900" cy="1069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首要關注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次要關注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副總經理室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1400" b="0" i="0" u="none" strike="noStrike" cap="none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◎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設計部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▢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▢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業務部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△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△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製造部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⬧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⬧</a:t>
                      </a:r>
                      <a:endParaRPr sz="1400" u="none" strike="noStrike" cap="none"/>
                    </a:p>
                  </a:txBody>
                  <a:tcPr marL="6350" marR="6350" marT="63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0" name="Google Shape;170;p4"/>
          <p:cNvSpPr/>
          <p:nvPr/>
        </p:nvSpPr>
        <p:spPr>
          <a:xfrm>
            <a:off x="6686084" y="1073412"/>
            <a:ext cx="1003800" cy="4905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"/>
          <p:cNvSpPr/>
          <p:nvPr/>
        </p:nvSpPr>
        <p:spPr>
          <a:xfrm>
            <a:off x="4702780" y="1071140"/>
            <a:ext cx="1003800" cy="4909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"/>
          <p:cNvSpPr/>
          <p:nvPr/>
        </p:nvSpPr>
        <p:spPr>
          <a:xfrm>
            <a:off x="2719474" y="1071190"/>
            <a:ext cx="1003800" cy="4909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"/>
          <p:cNvSpPr txBox="1"/>
          <p:nvPr/>
        </p:nvSpPr>
        <p:spPr>
          <a:xfrm>
            <a:off x="1929624" y="226311"/>
            <a:ext cx="3384233" cy="63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zh-TW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模組一</a:t>
            </a:r>
            <a:r>
              <a:rPr kumimoji="0" lang="en-US" altLang="zh-TW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kumimoji="0" lang="zh-TW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棋盤圖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74" name="Google Shape;174;p4"/>
          <p:cNvGrpSpPr/>
          <p:nvPr/>
        </p:nvGrpSpPr>
        <p:grpSpPr>
          <a:xfrm>
            <a:off x="1194117" y="278731"/>
            <a:ext cx="572631" cy="572631"/>
            <a:chOff x="5861381" y="710466"/>
            <a:chExt cx="572631" cy="572631"/>
          </a:xfrm>
        </p:grpSpPr>
        <p:sp>
          <p:nvSpPr>
            <p:cNvPr id="175" name="Google Shape;175;p4"/>
            <p:cNvSpPr/>
            <p:nvPr/>
          </p:nvSpPr>
          <p:spPr>
            <a:xfrm>
              <a:off x="5861381" y="710466"/>
              <a:ext cx="572631" cy="572631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6016017" y="865112"/>
              <a:ext cx="263359" cy="2633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4"/>
          <p:cNvSpPr/>
          <p:nvPr/>
        </p:nvSpPr>
        <p:spPr>
          <a:xfrm>
            <a:off x="8625958" y="1073400"/>
            <a:ext cx="1003800" cy="4905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88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224;g128bfa24511_0_26"/>
          <p:cNvGrpSpPr/>
          <p:nvPr/>
        </p:nvGrpSpPr>
        <p:grpSpPr>
          <a:xfrm>
            <a:off x="106154" y="-98561"/>
            <a:ext cx="5995988" cy="1248215"/>
            <a:chOff x="106153" y="-18937"/>
            <a:chExt cx="6956383" cy="1216896"/>
          </a:xfrm>
        </p:grpSpPr>
        <p:grpSp>
          <p:nvGrpSpPr>
            <p:cNvPr id="16" name="Google Shape;225;g128bfa24511_0_26"/>
            <p:cNvGrpSpPr/>
            <p:nvPr/>
          </p:nvGrpSpPr>
          <p:grpSpPr>
            <a:xfrm>
              <a:off x="106153" y="-18937"/>
              <a:ext cx="6956383" cy="1216896"/>
              <a:chOff x="106153" y="-18937"/>
              <a:chExt cx="6956383" cy="1216896"/>
            </a:xfrm>
          </p:grpSpPr>
          <p:grpSp>
            <p:nvGrpSpPr>
              <p:cNvPr id="21" name="Google Shape;226;g128bfa24511_0_26"/>
              <p:cNvGrpSpPr/>
              <p:nvPr/>
            </p:nvGrpSpPr>
            <p:grpSpPr>
              <a:xfrm>
                <a:off x="106153" y="350901"/>
                <a:ext cx="572700" cy="572700"/>
                <a:chOff x="5861381" y="710466"/>
                <a:chExt cx="572700" cy="572700"/>
              </a:xfrm>
            </p:grpSpPr>
            <p:sp>
              <p:nvSpPr>
                <p:cNvPr id="23" name="Google Shape;227;g128bfa24511_0_26"/>
                <p:cNvSpPr/>
                <p:nvPr/>
              </p:nvSpPr>
              <p:spPr>
                <a:xfrm>
                  <a:off x="5861381" y="710466"/>
                  <a:ext cx="572700" cy="572700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28;g128bfa24511_0_26"/>
                <p:cNvSpPr/>
                <p:nvPr/>
              </p:nvSpPr>
              <p:spPr>
                <a:xfrm>
                  <a:off x="6016017" y="865112"/>
                  <a:ext cx="263358" cy="263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" name="Google Shape;229;g128bfa24511_0_26"/>
              <p:cNvSpPr txBox="1"/>
              <p:nvPr/>
            </p:nvSpPr>
            <p:spPr>
              <a:xfrm>
                <a:off x="633769" y="-18937"/>
                <a:ext cx="6428767" cy="12168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模組四</a:t>
                </a:r>
                <a:r>
                  <a:rPr lang="zh-TW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r>
                  <a:rPr lang="zh-TW" altLang="en-US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單位</a:t>
                </a:r>
                <a:r>
                  <a:rPr lang="zh-TW" altLang="en-US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產品</a:t>
                </a:r>
                <a:r>
                  <a:rPr lang="zh-TW" altLang="en-US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成本比較</a:t>
                </a:r>
                <a:endParaRPr lang="en-US" altLang="zh-TW" sz="2800" b="1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(</a:t>
                </a:r>
                <a:r>
                  <a:rPr lang="zh-TW" altLang="en-US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</a:t>
                </a:r>
                <a:r>
                  <a:rPr lang="zh-TW" altLang="en-US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化產品</a:t>
                </a:r>
                <a:r>
                  <a:rPr lang="en-US" altLang="zh-TW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)</a:t>
                </a:r>
                <a:endParaRPr sz="28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17" name="Google Shape;230;g128bfa24511_0_26"/>
            <p:cNvCxnSpPr/>
            <p:nvPr/>
          </p:nvCxnSpPr>
          <p:spPr>
            <a:xfrm>
              <a:off x="847071" y="1170947"/>
              <a:ext cx="2962800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930674"/>
              </p:ext>
            </p:extLst>
          </p:nvPr>
        </p:nvGraphicFramePr>
        <p:xfrm>
          <a:off x="848405" y="2196546"/>
          <a:ext cx="10060493" cy="2752090"/>
        </p:xfrm>
        <a:graphic>
          <a:graphicData uri="http://schemas.openxmlformats.org/drawingml/2006/table">
            <a:tbl>
              <a:tblPr>
                <a:tableStyleId>{FFA5BF68-EFA6-4D7C-AFAC-43D200BF11CF}</a:tableStyleId>
              </a:tblPr>
              <a:tblGrid>
                <a:gridCol w="955357">
                  <a:extLst>
                    <a:ext uri="{9D8B030D-6E8A-4147-A177-3AD203B41FA5}">
                      <a16:colId xmlns:a16="http://schemas.microsoft.com/office/drawing/2014/main" val="3221512978"/>
                    </a:ext>
                  </a:extLst>
                </a:gridCol>
                <a:gridCol w="3723944">
                  <a:extLst>
                    <a:ext uri="{9D8B030D-6E8A-4147-A177-3AD203B41FA5}">
                      <a16:colId xmlns:a16="http://schemas.microsoft.com/office/drawing/2014/main" val="3244027755"/>
                    </a:ext>
                  </a:extLst>
                </a:gridCol>
                <a:gridCol w="1345298">
                  <a:extLst>
                    <a:ext uri="{9D8B030D-6E8A-4147-A177-3AD203B41FA5}">
                      <a16:colId xmlns:a16="http://schemas.microsoft.com/office/drawing/2014/main" val="2110508808"/>
                    </a:ext>
                  </a:extLst>
                </a:gridCol>
                <a:gridCol w="1345298">
                  <a:extLst>
                    <a:ext uri="{9D8B030D-6E8A-4147-A177-3AD203B41FA5}">
                      <a16:colId xmlns:a16="http://schemas.microsoft.com/office/drawing/2014/main" val="2757315766"/>
                    </a:ext>
                  </a:extLst>
                </a:gridCol>
                <a:gridCol w="1345298">
                  <a:extLst>
                    <a:ext uri="{9D8B030D-6E8A-4147-A177-3AD203B41FA5}">
                      <a16:colId xmlns:a16="http://schemas.microsoft.com/office/drawing/2014/main" val="2363516956"/>
                    </a:ext>
                  </a:extLst>
                </a:gridCol>
                <a:gridCol w="1345298">
                  <a:extLst>
                    <a:ext uri="{9D8B030D-6E8A-4147-A177-3AD203B41FA5}">
                      <a16:colId xmlns:a16="http://schemas.microsoft.com/office/drawing/2014/main" val="2617860597"/>
                    </a:ext>
                  </a:extLst>
                </a:gridCol>
              </a:tblGrid>
              <a:tr h="21644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優先改善</a:t>
                      </a:r>
                      <a:endParaRPr lang="zh-TW" altLang="en-US" sz="16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作業細項</a:t>
                      </a:r>
                      <a:endParaRPr lang="zh-TW" altLang="en-US" sz="16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P001:</a:t>
                      </a:r>
                      <a:r>
                        <a:rPr lang="zh-TW" alt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黑藤椅</a:t>
                      </a:r>
                      <a:endParaRPr lang="zh-TW" altLang="en-US" sz="16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P004:</a:t>
                      </a:r>
                      <a:r>
                        <a:rPr lang="zh-TW" alt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黑鐵椅</a:t>
                      </a:r>
                      <a:endParaRPr lang="zh-TW" altLang="en-US" sz="16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P002:</a:t>
                      </a:r>
                      <a:r>
                        <a:rPr lang="zh-TW" alt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白藤椅</a:t>
                      </a:r>
                      <a:endParaRPr lang="zh-TW" altLang="en-US" sz="16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P003:</a:t>
                      </a:r>
                      <a:r>
                        <a:rPr lang="zh-TW" alt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白鐵椅</a:t>
                      </a:r>
                      <a:endParaRPr lang="zh-TW" altLang="en-US" sz="16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815433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ctr" fontAlgn="b"/>
                      <a:endParaRPr lang="zh-TW" altLang="en-US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AC003_01:</a:t>
                      </a:r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設計主題發想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  <a:endParaRPr lang="zh-TW" altLang="en-US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659 </a:t>
                      </a:r>
                      <a:endParaRPr lang="en-US" altLang="zh-TW" sz="16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659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198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283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7344514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ctr" fontAlgn="b"/>
                      <a:endParaRPr lang="zh-TW" altLang="en-US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AC003_02:</a:t>
                      </a:r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繪製外型概念圖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  <a:endParaRPr lang="zh-TW" altLang="en-US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494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494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148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212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23465192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AC003_03:</a:t>
                      </a:r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討論及修正設計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  <a:endParaRPr lang="zh-TW" altLang="en-US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82 </a:t>
                      </a:r>
                      <a:endParaRPr lang="en-US" altLang="zh-TW" sz="16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82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703578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AC003_04:</a:t>
                      </a:r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設計原型打樣、研發測試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  <a:endParaRPr lang="zh-TW" altLang="en-US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165 </a:t>
                      </a:r>
                      <a:endParaRPr lang="en-US" altLang="zh-TW" sz="16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165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49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71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9777375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AC003_05:</a:t>
                      </a:r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繪製細節圖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  <a:endParaRPr lang="zh-TW" altLang="en-US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59 </a:t>
                      </a:r>
                      <a:endParaRPr lang="en-US" altLang="zh-TW" sz="16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59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36004603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AC003_06:</a:t>
                      </a:r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製作樣品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  <a:endParaRPr lang="zh-TW" altLang="en-US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66 </a:t>
                      </a:r>
                      <a:endParaRPr lang="en-US" altLang="zh-TW" sz="16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66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12892415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ctr" fontAlgn="b"/>
                      <a:endParaRPr lang="zh-TW" altLang="en-US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AC003_07:</a:t>
                      </a:r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溝通與品質確認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  <a:endParaRPr lang="zh-TW" altLang="en-US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49 </a:t>
                      </a:r>
                      <a:endParaRPr lang="en-US" altLang="zh-TW" sz="16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49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05228758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AC003_08:</a:t>
                      </a:r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商品拍攝及修圖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  <a:endParaRPr lang="zh-TW" altLang="en-US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 </a:t>
                      </a:r>
                      <a:endParaRPr lang="en-US" altLang="zh-TW" sz="16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1840681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ctr" fontAlgn="b"/>
                      <a:endParaRPr lang="zh-TW" altLang="en-US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R01001:</a:t>
                      </a:r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製造費用</a:t>
                      </a:r>
                      <a:endParaRPr lang="zh-TW" altLang="en-US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136 </a:t>
                      </a:r>
                      <a:endParaRPr lang="en-US" altLang="zh-TW" sz="16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143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139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148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6347754"/>
                  </a:ext>
                </a:extLst>
              </a:tr>
              <a:tr h="216441">
                <a:tc>
                  <a:txBody>
                    <a:bodyPr/>
                    <a:lstStyle/>
                    <a:p>
                      <a:pPr algn="l" fontAlgn="b"/>
                      <a:endParaRPr lang="zh-TW" altLang="en-US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加總</a:t>
                      </a:r>
                      <a:endParaRPr lang="zh-TW" altLang="en-US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1,745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1,752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621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838 </a:t>
                      </a:r>
                      <a:endParaRPr lang="en-US" altLang="zh-TW" sz="16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16751716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366251"/>
              </p:ext>
            </p:extLst>
          </p:nvPr>
        </p:nvGraphicFramePr>
        <p:xfrm>
          <a:off x="3090440" y="5075958"/>
          <a:ext cx="7818457" cy="1281280"/>
        </p:xfrm>
        <a:graphic>
          <a:graphicData uri="http://schemas.openxmlformats.org/drawingml/2006/table">
            <a:tbl>
              <a:tblPr>
                <a:tableStyleId>{FFA5BF68-EFA6-4D7C-AFAC-43D200BF11CF}</a:tableStyleId>
              </a:tblPr>
              <a:tblGrid>
                <a:gridCol w="2483417">
                  <a:extLst>
                    <a:ext uri="{9D8B030D-6E8A-4147-A177-3AD203B41FA5}">
                      <a16:colId xmlns:a16="http://schemas.microsoft.com/office/drawing/2014/main" val="855699836"/>
                    </a:ext>
                  </a:extLst>
                </a:gridCol>
                <a:gridCol w="1333760">
                  <a:extLst>
                    <a:ext uri="{9D8B030D-6E8A-4147-A177-3AD203B41FA5}">
                      <a16:colId xmlns:a16="http://schemas.microsoft.com/office/drawing/2014/main" val="174261136"/>
                    </a:ext>
                  </a:extLst>
                </a:gridCol>
                <a:gridCol w="1333760">
                  <a:extLst>
                    <a:ext uri="{9D8B030D-6E8A-4147-A177-3AD203B41FA5}">
                      <a16:colId xmlns:a16="http://schemas.microsoft.com/office/drawing/2014/main" val="3935503336"/>
                    </a:ext>
                  </a:extLst>
                </a:gridCol>
                <a:gridCol w="1333760">
                  <a:extLst>
                    <a:ext uri="{9D8B030D-6E8A-4147-A177-3AD203B41FA5}">
                      <a16:colId xmlns:a16="http://schemas.microsoft.com/office/drawing/2014/main" val="2509939311"/>
                    </a:ext>
                  </a:extLst>
                </a:gridCol>
                <a:gridCol w="1333760">
                  <a:extLst>
                    <a:ext uri="{9D8B030D-6E8A-4147-A177-3AD203B41FA5}">
                      <a16:colId xmlns:a16="http://schemas.microsoft.com/office/drawing/2014/main" val="3129913762"/>
                    </a:ext>
                  </a:extLst>
                </a:gridCol>
              </a:tblGrid>
              <a:tr h="197734">
                <a:tc>
                  <a:txBody>
                    <a:bodyPr/>
                    <a:lstStyle/>
                    <a:p>
                      <a:pPr algn="l" fontAlgn="b"/>
                      <a:endParaRPr lang="zh-TW" altLang="en-US" sz="16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P001:</a:t>
                      </a:r>
                      <a:r>
                        <a:rPr lang="zh-TW" alt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黑藤椅</a:t>
                      </a:r>
                      <a:endParaRPr lang="zh-TW" altLang="en-US" sz="16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P004:</a:t>
                      </a:r>
                      <a:r>
                        <a:rPr lang="zh-TW" alt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黑鐵椅</a:t>
                      </a:r>
                      <a:endParaRPr lang="zh-TW" altLang="en-US" sz="16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P002:</a:t>
                      </a:r>
                      <a:r>
                        <a:rPr lang="zh-TW" altLang="en-US" sz="1600" b="1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白藤椅</a:t>
                      </a:r>
                      <a:endParaRPr lang="zh-TW" altLang="en-US" sz="1600" b="1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P003:</a:t>
                      </a:r>
                      <a:r>
                        <a:rPr lang="zh-TW" altLang="en-US" sz="1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白鐵椅</a:t>
                      </a:r>
                      <a:endParaRPr lang="zh-TW" altLang="en-US" sz="16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88766"/>
                  </a:ext>
                </a:extLst>
              </a:tr>
              <a:tr h="39045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預防、鑑定成本</a:t>
                      </a:r>
                      <a:endParaRPr lang="zh-TW" altLang="en-US" sz="16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1,203 </a:t>
                      </a:r>
                      <a:endParaRPr lang="en-US" altLang="zh-TW" sz="16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1,203 </a:t>
                      </a:r>
                      <a:endParaRPr lang="en-US" altLang="zh-TW" sz="16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361 </a:t>
                      </a:r>
                      <a:endParaRPr lang="en-US" altLang="zh-TW" sz="16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516 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0376231"/>
                  </a:ext>
                </a:extLst>
              </a:tr>
              <a:tr h="39045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其他成本</a:t>
                      </a:r>
                      <a:endParaRPr lang="zh-TW" altLang="en-US" sz="16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542 </a:t>
                      </a:r>
                      <a:endParaRPr lang="en-US" altLang="zh-TW" sz="16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548 </a:t>
                      </a:r>
                      <a:endParaRPr lang="en-US" altLang="zh-TW" sz="16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 </a:t>
                      </a:r>
                      <a:endParaRPr lang="en-US" altLang="zh-TW" sz="16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322 </a:t>
                      </a:r>
                      <a:endParaRPr lang="en-US" altLang="zh-TW" sz="16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7034763"/>
                  </a:ext>
                </a:extLst>
              </a:tr>
              <a:tr h="197734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預防、鑑定成本占比</a:t>
                      </a:r>
                      <a:endParaRPr lang="zh-TW" altLang="en-US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69%</a:t>
                      </a:r>
                      <a:endParaRPr lang="en-US" altLang="zh-TW" sz="16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69%</a:t>
                      </a:r>
                      <a:endParaRPr lang="en-US" altLang="zh-TW" sz="16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58%</a:t>
                      </a:r>
                      <a:endParaRPr lang="en-US" altLang="zh-TW" sz="16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62%</a:t>
                      </a:r>
                      <a:endParaRPr lang="en-US" altLang="zh-TW" sz="16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99747153"/>
                  </a:ext>
                </a:extLst>
              </a:tr>
            </a:tbl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106152" y="1149655"/>
            <a:ext cx="11954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咖央黑藤椅、黑鐵椅單位成本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659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，較其餘模組化產品高出近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倍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成本有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成集中在期初預防與鑑定成本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比例係屬合理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降低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咖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央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模組化產品成本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優先降低</a:t>
            </a:r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內部失敗與其他非預防鑑定成本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為主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紅框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6" name="Google Shape;218;g128bfa24511_0_13"/>
          <p:cNvSpPr/>
          <p:nvPr/>
        </p:nvSpPr>
        <p:spPr>
          <a:xfrm>
            <a:off x="6102142" y="6091248"/>
            <a:ext cx="2266354" cy="39331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18;g128bfa24511_0_13"/>
          <p:cNvSpPr/>
          <p:nvPr/>
        </p:nvSpPr>
        <p:spPr>
          <a:xfrm>
            <a:off x="888482" y="2928396"/>
            <a:ext cx="10119042" cy="103014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18;g128bfa24511_0_13"/>
          <p:cNvSpPr/>
          <p:nvPr/>
        </p:nvSpPr>
        <p:spPr>
          <a:xfrm>
            <a:off x="888580" y="4201610"/>
            <a:ext cx="10119042" cy="26621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文字方塊 28"/>
          <p:cNvSpPr txBox="1"/>
          <p:nvPr/>
        </p:nvSpPr>
        <p:spPr>
          <a:xfrm>
            <a:off x="5722297" y="2928396"/>
            <a:ext cx="45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5722297" y="3173340"/>
            <a:ext cx="45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en-US" altLang="zh-TW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5722297" y="3423443"/>
            <a:ext cx="45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5724581" y="3683649"/>
            <a:ext cx="45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5722297" y="4186765"/>
            <a:ext cx="45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7235319" y="2918998"/>
            <a:ext cx="45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7235319" y="3186134"/>
            <a:ext cx="45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en-US" altLang="zh-TW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7235319" y="3465537"/>
            <a:ext cx="45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7225863" y="3709523"/>
            <a:ext cx="45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7225863" y="4186765"/>
            <a:ext cx="45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5483505" y="4660107"/>
            <a:ext cx="836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1,487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6850335" y="4660107"/>
            <a:ext cx="836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1,494</a:t>
            </a:r>
          </a:p>
        </p:txBody>
      </p:sp>
    </p:spTree>
    <p:extLst>
      <p:ext uri="{BB962C8B-B14F-4D97-AF65-F5344CB8AC3E}">
        <p14:creationId xmlns:p14="http://schemas.microsoft.com/office/powerpoint/2010/main" val="239639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224;g128bfa24511_0_26"/>
          <p:cNvGrpSpPr/>
          <p:nvPr/>
        </p:nvGrpSpPr>
        <p:grpSpPr>
          <a:xfrm>
            <a:off x="106154" y="132542"/>
            <a:ext cx="5995988" cy="989405"/>
            <a:chOff x="106153" y="206367"/>
            <a:chExt cx="6956383" cy="964580"/>
          </a:xfrm>
        </p:grpSpPr>
        <p:grpSp>
          <p:nvGrpSpPr>
            <p:cNvPr id="16" name="Google Shape;225;g128bfa24511_0_26"/>
            <p:cNvGrpSpPr/>
            <p:nvPr/>
          </p:nvGrpSpPr>
          <p:grpSpPr>
            <a:xfrm>
              <a:off x="106153" y="206367"/>
              <a:ext cx="6956383" cy="766287"/>
              <a:chOff x="106153" y="206367"/>
              <a:chExt cx="6956383" cy="766287"/>
            </a:xfrm>
          </p:grpSpPr>
          <p:grpSp>
            <p:nvGrpSpPr>
              <p:cNvPr id="21" name="Google Shape;226;g128bfa24511_0_26"/>
              <p:cNvGrpSpPr/>
              <p:nvPr/>
            </p:nvGrpSpPr>
            <p:grpSpPr>
              <a:xfrm>
                <a:off x="106153" y="350901"/>
                <a:ext cx="572700" cy="572700"/>
                <a:chOff x="5861381" y="710466"/>
                <a:chExt cx="572700" cy="572700"/>
              </a:xfrm>
            </p:grpSpPr>
            <p:sp>
              <p:nvSpPr>
                <p:cNvPr id="23" name="Google Shape;227;g128bfa24511_0_26"/>
                <p:cNvSpPr/>
                <p:nvPr/>
              </p:nvSpPr>
              <p:spPr>
                <a:xfrm>
                  <a:off x="5861381" y="710466"/>
                  <a:ext cx="572700" cy="572700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28;g128bfa24511_0_26"/>
                <p:cNvSpPr/>
                <p:nvPr/>
              </p:nvSpPr>
              <p:spPr>
                <a:xfrm>
                  <a:off x="6016017" y="865112"/>
                  <a:ext cx="263358" cy="263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" name="Google Shape;229;g128bfa24511_0_26"/>
              <p:cNvSpPr txBox="1"/>
              <p:nvPr/>
            </p:nvSpPr>
            <p:spPr>
              <a:xfrm>
                <a:off x="633769" y="206367"/>
                <a:ext cx="6428767" cy="7662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模組四</a:t>
                </a:r>
                <a:r>
                  <a:rPr lang="zh-TW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r>
                  <a:rPr lang="zh-TW" altLang="en-US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單位客戶服務成本比較</a:t>
                </a:r>
                <a:endParaRPr lang="en-US" altLang="zh-TW" sz="2800" b="1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17" name="Google Shape;230;g128bfa24511_0_26"/>
            <p:cNvCxnSpPr/>
            <p:nvPr/>
          </p:nvCxnSpPr>
          <p:spPr>
            <a:xfrm>
              <a:off x="847071" y="1170947"/>
              <a:ext cx="2962800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" name="文字方塊 24"/>
          <p:cNvSpPr txBox="1"/>
          <p:nvPr/>
        </p:nvSpPr>
        <p:spPr>
          <a:xfrm>
            <a:off x="124808" y="1432040"/>
            <a:ext cx="11954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咖央之單位客服成本合理，無須調整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953289"/>
              </p:ext>
            </p:extLst>
          </p:nvPr>
        </p:nvGraphicFramePr>
        <p:xfrm>
          <a:off x="929975" y="2665462"/>
          <a:ext cx="9961801" cy="2806700"/>
        </p:xfrm>
        <a:graphic>
          <a:graphicData uri="http://schemas.openxmlformats.org/drawingml/2006/table">
            <a:tbl>
              <a:tblPr>
                <a:tableStyleId>{FFA5BF68-EFA6-4D7C-AFAC-43D200BF11CF}</a:tableStyleId>
              </a:tblPr>
              <a:tblGrid>
                <a:gridCol w="1487801">
                  <a:extLst>
                    <a:ext uri="{9D8B030D-6E8A-4147-A177-3AD203B41FA5}">
                      <a16:colId xmlns:a16="http://schemas.microsoft.com/office/drawing/2014/main" val="1442611289"/>
                    </a:ext>
                  </a:extLst>
                </a:gridCol>
                <a:gridCol w="3299038">
                  <a:extLst>
                    <a:ext uri="{9D8B030D-6E8A-4147-A177-3AD203B41FA5}">
                      <a16:colId xmlns:a16="http://schemas.microsoft.com/office/drawing/2014/main" val="933178369"/>
                    </a:ext>
                  </a:extLst>
                </a:gridCol>
                <a:gridCol w="1487801">
                  <a:extLst>
                    <a:ext uri="{9D8B030D-6E8A-4147-A177-3AD203B41FA5}">
                      <a16:colId xmlns:a16="http://schemas.microsoft.com/office/drawing/2014/main" val="4251659343"/>
                    </a:ext>
                  </a:extLst>
                </a:gridCol>
                <a:gridCol w="2199360">
                  <a:extLst>
                    <a:ext uri="{9D8B030D-6E8A-4147-A177-3AD203B41FA5}">
                      <a16:colId xmlns:a16="http://schemas.microsoft.com/office/drawing/2014/main" val="2846334637"/>
                    </a:ext>
                  </a:extLst>
                </a:gridCol>
                <a:gridCol w="1487801">
                  <a:extLst>
                    <a:ext uri="{9D8B030D-6E8A-4147-A177-3AD203B41FA5}">
                      <a16:colId xmlns:a16="http://schemas.microsoft.com/office/drawing/2014/main" val="1320627931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優先改善</a:t>
                      </a:r>
                      <a:endParaRPr lang="zh-TW" altLang="en-US" sz="18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作業細項</a:t>
                      </a:r>
                      <a:endParaRPr lang="zh-TW" altLang="en-US" sz="18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Cafein</a:t>
                      </a:r>
                      <a:endParaRPr lang="en-US" sz="18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1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南美春室 </a:t>
                      </a:r>
                      <a:r>
                        <a:rPr lang="en-US" altLang="zh-TW" sz="1800" b="1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1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春池玻璃</a:t>
                      </a:r>
                      <a:r>
                        <a:rPr lang="en-US" altLang="zh-TW" sz="1800" b="1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800" b="1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咖央</a:t>
                      </a:r>
                      <a:endParaRPr lang="zh-TW" altLang="en-US" sz="18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68760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AC004_01:</a:t>
                      </a:r>
                      <a:r>
                        <a:rPr lang="zh-TW" altLang="en-US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了解專案需求</a:t>
                      </a:r>
                      <a:endParaRPr lang="zh-TW" altLang="en-US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79 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      </a:t>
                      </a:r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67 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                 </a:t>
                      </a:r>
                      <a:r>
                        <a:rPr lang="en-US" altLang="zh-TW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70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1598409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8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AC004_02:</a:t>
                      </a:r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報價作業</a:t>
                      </a:r>
                      <a:endParaRPr lang="zh-TW" altLang="en-US" sz="18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 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      </a:t>
                      </a:r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37 </a:t>
                      </a:r>
                      <a:endParaRPr lang="en-US" altLang="zh-TW" sz="18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                 </a:t>
                      </a:r>
                      <a:r>
                        <a:rPr lang="en-US" altLang="zh-TW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38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0721395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18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AC004_03:</a:t>
                      </a:r>
                      <a:r>
                        <a:rPr lang="zh-TW" altLang="en-US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內外部整合進度管理</a:t>
                      </a:r>
                      <a:endParaRPr lang="zh-TW" altLang="en-US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105 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      </a:t>
                      </a:r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89 </a:t>
                      </a:r>
                      <a:endParaRPr lang="en-US" altLang="zh-TW" sz="18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                 </a:t>
                      </a:r>
                      <a:r>
                        <a:rPr lang="en-US" altLang="zh-TW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94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8602761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8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AC004_04:</a:t>
                      </a:r>
                      <a:r>
                        <a:rPr lang="zh-TW" altLang="en-US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產品照放置官網</a:t>
                      </a:r>
                      <a:endParaRPr lang="zh-TW" altLang="en-US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 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      </a:t>
                      </a:r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 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                 </a:t>
                      </a:r>
                      <a:r>
                        <a:rPr lang="en-US" altLang="zh-TW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11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5613133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8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AC005_01:</a:t>
                      </a:r>
                      <a:r>
                        <a:rPr lang="zh-TW" altLang="en-US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確認需求與報價</a:t>
                      </a:r>
                      <a:endParaRPr lang="zh-TW" altLang="en-US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131 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    </a:t>
                      </a:r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111 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               </a:t>
                      </a:r>
                      <a:r>
                        <a:rPr lang="en-US" altLang="zh-TW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116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7396116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18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AC005_02:</a:t>
                      </a:r>
                      <a:r>
                        <a:rPr lang="zh-TW" altLang="en-US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專案進度回報</a:t>
                      </a:r>
                      <a:endParaRPr lang="zh-TW" altLang="en-US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131 </a:t>
                      </a:r>
                      <a:endParaRPr lang="en-US" altLang="zh-TW" sz="18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    </a:t>
                      </a:r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111 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               </a:t>
                      </a:r>
                      <a:r>
                        <a:rPr lang="en-US" altLang="zh-TW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116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4619012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8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AC005_03:</a:t>
                      </a:r>
                      <a:r>
                        <a:rPr lang="zh-TW" altLang="en-US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售後及收款</a:t>
                      </a:r>
                      <a:endParaRPr lang="zh-TW" altLang="en-US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zh-TW" altLang="en-US" sz="18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</a:t>
                      </a:r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65 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      </a:t>
                      </a:r>
                      <a:r>
                        <a:rPr lang="en-US" altLang="zh-TW" sz="1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56 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                 </a:t>
                      </a:r>
                      <a:r>
                        <a:rPr lang="en-US" altLang="zh-TW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58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32705996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ctr" fontAlgn="b"/>
                      <a:endParaRPr lang="en-US" altLang="zh-TW" sz="18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運輸費用</a:t>
                      </a:r>
                      <a:endParaRPr lang="zh-TW" altLang="en-US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211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475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                 </a:t>
                      </a:r>
                      <a:r>
                        <a:rPr lang="en-US" altLang="zh-TW" sz="18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287</a:t>
                      </a:r>
                      <a:endParaRPr lang="en-US" altLang="zh-TW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9017344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ctr" fontAlgn="b"/>
                      <a:endParaRPr lang="en-US" altLang="zh-TW" sz="18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單位服務成本</a:t>
                      </a:r>
                      <a:endParaRPr lang="zh-TW" altLang="en-US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777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956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791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35486678"/>
                  </a:ext>
                </a:extLst>
              </a:tr>
            </a:tbl>
          </a:graphicData>
        </a:graphic>
      </p:graphicFrame>
      <p:sp>
        <p:nvSpPr>
          <p:cNvPr id="31" name="Google Shape;218;g128bfa24511_0_13"/>
          <p:cNvSpPr/>
          <p:nvPr/>
        </p:nvSpPr>
        <p:spPr>
          <a:xfrm>
            <a:off x="10301468" y="5130548"/>
            <a:ext cx="590308" cy="46002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63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224;g128bfa24511_0_26"/>
          <p:cNvGrpSpPr/>
          <p:nvPr/>
        </p:nvGrpSpPr>
        <p:grpSpPr>
          <a:xfrm>
            <a:off x="106153" y="-214315"/>
            <a:ext cx="8030849" cy="1479724"/>
            <a:chOff x="106153" y="-131787"/>
            <a:chExt cx="6956383" cy="1442596"/>
          </a:xfrm>
        </p:grpSpPr>
        <p:grpSp>
          <p:nvGrpSpPr>
            <p:cNvPr id="16" name="Google Shape;225;g128bfa24511_0_26"/>
            <p:cNvGrpSpPr/>
            <p:nvPr/>
          </p:nvGrpSpPr>
          <p:grpSpPr>
            <a:xfrm>
              <a:off x="106153" y="-131787"/>
              <a:ext cx="6956383" cy="1442596"/>
              <a:chOff x="106153" y="-131787"/>
              <a:chExt cx="6956383" cy="1442596"/>
            </a:xfrm>
          </p:grpSpPr>
          <p:grpSp>
            <p:nvGrpSpPr>
              <p:cNvPr id="21" name="Google Shape;226;g128bfa24511_0_26"/>
              <p:cNvGrpSpPr/>
              <p:nvPr/>
            </p:nvGrpSpPr>
            <p:grpSpPr>
              <a:xfrm>
                <a:off x="106153" y="350901"/>
                <a:ext cx="572700" cy="572700"/>
                <a:chOff x="5861381" y="710466"/>
                <a:chExt cx="572700" cy="572700"/>
              </a:xfrm>
            </p:grpSpPr>
            <p:sp>
              <p:nvSpPr>
                <p:cNvPr id="23" name="Google Shape;227;g128bfa24511_0_26"/>
                <p:cNvSpPr/>
                <p:nvPr/>
              </p:nvSpPr>
              <p:spPr>
                <a:xfrm>
                  <a:off x="5861381" y="710466"/>
                  <a:ext cx="572700" cy="572700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28;g128bfa24511_0_26"/>
                <p:cNvSpPr/>
                <p:nvPr/>
              </p:nvSpPr>
              <p:spPr>
                <a:xfrm>
                  <a:off x="6016017" y="865112"/>
                  <a:ext cx="263358" cy="263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" name="Google Shape;229;g128bfa24511_0_26"/>
              <p:cNvSpPr txBox="1"/>
              <p:nvPr/>
            </p:nvSpPr>
            <p:spPr>
              <a:xfrm>
                <a:off x="633769" y="-131787"/>
                <a:ext cx="6428767" cy="14425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模組四</a:t>
                </a:r>
                <a:r>
                  <a:rPr lang="zh-TW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r>
                  <a:rPr lang="zh-TW" altLang="en-US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咖央三大虧損</a:t>
                </a:r>
                <a:r>
                  <a:rPr lang="zh-TW" altLang="en-US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產品改進後預期結果</a:t>
                </a:r>
                <a:endParaRPr lang="en-US" altLang="zh-TW" sz="2800" b="1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17" name="Google Shape;230;g128bfa24511_0_26"/>
            <p:cNvCxnSpPr/>
            <p:nvPr/>
          </p:nvCxnSpPr>
          <p:spPr>
            <a:xfrm>
              <a:off x="847071" y="1170947"/>
              <a:ext cx="2962800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" name="文字方塊 24"/>
          <p:cNvSpPr txBox="1"/>
          <p:nvPr/>
        </p:nvSpPr>
        <p:spPr>
          <a:xfrm>
            <a:off x="277209" y="4325677"/>
            <a:ext cx="2211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預期改善後：</a:t>
            </a:r>
            <a:endParaRPr lang="en-US" altLang="zh-TW" sz="2000" b="1" dirty="0" smtClean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225445"/>
              </p:ext>
            </p:extLst>
          </p:nvPr>
        </p:nvGraphicFramePr>
        <p:xfrm>
          <a:off x="50830" y="4705664"/>
          <a:ext cx="12102625" cy="1518920"/>
        </p:xfrm>
        <a:graphic>
          <a:graphicData uri="http://schemas.openxmlformats.org/drawingml/2006/table">
            <a:tbl>
              <a:tblPr>
                <a:tableStyleId>{FFA5BF68-EFA6-4D7C-AFAC-43D200BF11CF}</a:tableStyleId>
              </a:tblPr>
              <a:tblGrid>
                <a:gridCol w="738152">
                  <a:extLst>
                    <a:ext uri="{9D8B030D-6E8A-4147-A177-3AD203B41FA5}">
                      <a16:colId xmlns:a16="http://schemas.microsoft.com/office/drawing/2014/main" val="1999087815"/>
                    </a:ext>
                  </a:extLst>
                </a:gridCol>
                <a:gridCol w="738152">
                  <a:extLst>
                    <a:ext uri="{9D8B030D-6E8A-4147-A177-3AD203B41FA5}">
                      <a16:colId xmlns:a16="http://schemas.microsoft.com/office/drawing/2014/main" val="3494278865"/>
                    </a:ext>
                  </a:extLst>
                </a:gridCol>
                <a:gridCol w="891934">
                  <a:extLst>
                    <a:ext uri="{9D8B030D-6E8A-4147-A177-3AD203B41FA5}">
                      <a16:colId xmlns:a16="http://schemas.microsoft.com/office/drawing/2014/main" val="1268607217"/>
                    </a:ext>
                  </a:extLst>
                </a:gridCol>
                <a:gridCol w="753532">
                  <a:extLst>
                    <a:ext uri="{9D8B030D-6E8A-4147-A177-3AD203B41FA5}">
                      <a16:colId xmlns:a16="http://schemas.microsoft.com/office/drawing/2014/main" val="4294115269"/>
                    </a:ext>
                  </a:extLst>
                </a:gridCol>
                <a:gridCol w="830422">
                  <a:extLst>
                    <a:ext uri="{9D8B030D-6E8A-4147-A177-3AD203B41FA5}">
                      <a16:colId xmlns:a16="http://schemas.microsoft.com/office/drawing/2014/main" val="3513943347"/>
                    </a:ext>
                  </a:extLst>
                </a:gridCol>
                <a:gridCol w="1014960">
                  <a:extLst>
                    <a:ext uri="{9D8B030D-6E8A-4147-A177-3AD203B41FA5}">
                      <a16:colId xmlns:a16="http://schemas.microsoft.com/office/drawing/2014/main" val="365319537"/>
                    </a:ext>
                  </a:extLst>
                </a:gridCol>
                <a:gridCol w="830422">
                  <a:extLst>
                    <a:ext uri="{9D8B030D-6E8A-4147-A177-3AD203B41FA5}">
                      <a16:colId xmlns:a16="http://schemas.microsoft.com/office/drawing/2014/main" val="438777591"/>
                    </a:ext>
                  </a:extLst>
                </a:gridCol>
                <a:gridCol w="891934">
                  <a:extLst>
                    <a:ext uri="{9D8B030D-6E8A-4147-A177-3AD203B41FA5}">
                      <a16:colId xmlns:a16="http://schemas.microsoft.com/office/drawing/2014/main" val="34888304"/>
                    </a:ext>
                  </a:extLst>
                </a:gridCol>
                <a:gridCol w="999581">
                  <a:extLst>
                    <a:ext uri="{9D8B030D-6E8A-4147-A177-3AD203B41FA5}">
                      <a16:colId xmlns:a16="http://schemas.microsoft.com/office/drawing/2014/main" val="1655819827"/>
                    </a:ext>
                  </a:extLst>
                </a:gridCol>
                <a:gridCol w="891934">
                  <a:extLst>
                    <a:ext uri="{9D8B030D-6E8A-4147-A177-3AD203B41FA5}">
                      <a16:colId xmlns:a16="http://schemas.microsoft.com/office/drawing/2014/main" val="2996455649"/>
                    </a:ext>
                  </a:extLst>
                </a:gridCol>
                <a:gridCol w="891934">
                  <a:extLst>
                    <a:ext uri="{9D8B030D-6E8A-4147-A177-3AD203B41FA5}">
                      <a16:colId xmlns:a16="http://schemas.microsoft.com/office/drawing/2014/main" val="3633728081"/>
                    </a:ext>
                  </a:extLst>
                </a:gridCol>
                <a:gridCol w="830422">
                  <a:extLst>
                    <a:ext uri="{9D8B030D-6E8A-4147-A177-3AD203B41FA5}">
                      <a16:colId xmlns:a16="http://schemas.microsoft.com/office/drawing/2014/main" val="394491295"/>
                    </a:ext>
                  </a:extLst>
                </a:gridCol>
                <a:gridCol w="1061094">
                  <a:extLst>
                    <a:ext uri="{9D8B030D-6E8A-4147-A177-3AD203B41FA5}">
                      <a16:colId xmlns:a16="http://schemas.microsoft.com/office/drawing/2014/main" val="4077184484"/>
                    </a:ext>
                  </a:extLst>
                </a:gridCol>
                <a:gridCol w="738152">
                  <a:extLst>
                    <a:ext uri="{9D8B030D-6E8A-4147-A177-3AD203B41FA5}">
                      <a16:colId xmlns:a16="http://schemas.microsoft.com/office/drawing/2014/main" val="757486859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客戶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料號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產品描述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銷售數量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單價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銷貨收入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產品成本</a:t>
                      </a:r>
                      <a:r>
                        <a:rPr lang="en-US" altLang="zh-TW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Stock)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毛利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客戶服務成本</a:t>
                      </a:r>
                      <a:b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Service)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專案成本分攤</a:t>
                      </a:r>
                      <a:r>
                        <a:rPr lang="en-US" altLang="zh-TW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Project)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總成本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單位成本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淨利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淨利率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71434"/>
                  </a:ext>
                </a:extLst>
              </a:tr>
              <a:tr h="342651">
                <a:tc>
                  <a:txBody>
                    <a:bodyPr/>
                    <a:lstStyle/>
                    <a:p>
                      <a:pPr algn="l" rtl="0" fontAlgn="t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咖央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鐵椅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咖央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 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3,795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132,825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5,468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127,357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1,591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65,835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72,894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2,083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59,931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45.12%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9001054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咖央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P001</a:t>
                      </a:r>
                      <a:endParaRPr 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黑藤椅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1,588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4,764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4,461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303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119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4,580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1,527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184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3.87%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3652965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咖央</a:t>
                      </a:r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P004</a:t>
                      </a:r>
                      <a:endParaRPr 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黑鐵椅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1,669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5,006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4,482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524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125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4,607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1,536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399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7.98%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33001910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072769"/>
              </p:ext>
            </p:extLst>
          </p:nvPr>
        </p:nvGraphicFramePr>
        <p:xfrm>
          <a:off x="11574" y="1941585"/>
          <a:ext cx="12141881" cy="1484520"/>
        </p:xfrm>
        <a:graphic>
          <a:graphicData uri="http://schemas.openxmlformats.org/drawingml/2006/table">
            <a:tbl>
              <a:tblPr>
                <a:tableStyleId>{FFA5BF68-EFA6-4D7C-AFAC-43D200BF11CF}</a:tableStyleId>
              </a:tblPr>
              <a:tblGrid>
                <a:gridCol w="740546">
                  <a:extLst>
                    <a:ext uri="{9D8B030D-6E8A-4147-A177-3AD203B41FA5}">
                      <a16:colId xmlns:a16="http://schemas.microsoft.com/office/drawing/2014/main" val="4274017099"/>
                    </a:ext>
                  </a:extLst>
                </a:gridCol>
                <a:gridCol w="740546">
                  <a:extLst>
                    <a:ext uri="{9D8B030D-6E8A-4147-A177-3AD203B41FA5}">
                      <a16:colId xmlns:a16="http://schemas.microsoft.com/office/drawing/2014/main" val="3239407170"/>
                    </a:ext>
                  </a:extLst>
                </a:gridCol>
                <a:gridCol w="894827">
                  <a:extLst>
                    <a:ext uri="{9D8B030D-6E8A-4147-A177-3AD203B41FA5}">
                      <a16:colId xmlns:a16="http://schemas.microsoft.com/office/drawing/2014/main" val="3605728760"/>
                    </a:ext>
                  </a:extLst>
                </a:gridCol>
                <a:gridCol w="755975">
                  <a:extLst>
                    <a:ext uri="{9D8B030D-6E8A-4147-A177-3AD203B41FA5}">
                      <a16:colId xmlns:a16="http://schemas.microsoft.com/office/drawing/2014/main" val="973442525"/>
                    </a:ext>
                  </a:extLst>
                </a:gridCol>
                <a:gridCol w="833116">
                  <a:extLst>
                    <a:ext uri="{9D8B030D-6E8A-4147-A177-3AD203B41FA5}">
                      <a16:colId xmlns:a16="http://schemas.microsoft.com/office/drawing/2014/main" val="1844735814"/>
                    </a:ext>
                  </a:extLst>
                </a:gridCol>
                <a:gridCol w="1018252">
                  <a:extLst>
                    <a:ext uri="{9D8B030D-6E8A-4147-A177-3AD203B41FA5}">
                      <a16:colId xmlns:a16="http://schemas.microsoft.com/office/drawing/2014/main" val="3688479864"/>
                    </a:ext>
                  </a:extLst>
                </a:gridCol>
                <a:gridCol w="833116">
                  <a:extLst>
                    <a:ext uri="{9D8B030D-6E8A-4147-A177-3AD203B41FA5}">
                      <a16:colId xmlns:a16="http://schemas.microsoft.com/office/drawing/2014/main" val="2382819708"/>
                    </a:ext>
                  </a:extLst>
                </a:gridCol>
                <a:gridCol w="894827">
                  <a:extLst>
                    <a:ext uri="{9D8B030D-6E8A-4147-A177-3AD203B41FA5}">
                      <a16:colId xmlns:a16="http://schemas.microsoft.com/office/drawing/2014/main" val="3697700162"/>
                    </a:ext>
                  </a:extLst>
                </a:gridCol>
                <a:gridCol w="1002824">
                  <a:extLst>
                    <a:ext uri="{9D8B030D-6E8A-4147-A177-3AD203B41FA5}">
                      <a16:colId xmlns:a16="http://schemas.microsoft.com/office/drawing/2014/main" val="1543116972"/>
                    </a:ext>
                  </a:extLst>
                </a:gridCol>
                <a:gridCol w="894827">
                  <a:extLst>
                    <a:ext uri="{9D8B030D-6E8A-4147-A177-3AD203B41FA5}">
                      <a16:colId xmlns:a16="http://schemas.microsoft.com/office/drawing/2014/main" val="995480656"/>
                    </a:ext>
                  </a:extLst>
                </a:gridCol>
                <a:gridCol w="894827">
                  <a:extLst>
                    <a:ext uri="{9D8B030D-6E8A-4147-A177-3AD203B41FA5}">
                      <a16:colId xmlns:a16="http://schemas.microsoft.com/office/drawing/2014/main" val="2633121630"/>
                    </a:ext>
                  </a:extLst>
                </a:gridCol>
                <a:gridCol w="833116">
                  <a:extLst>
                    <a:ext uri="{9D8B030D-6E8A-4147-A177-3AD203B41FA5}">
                      <a16:colId xmlns:a16="http://schemas.microsoft.com/office/drawing/2014/main" val="1881718117"/>
                    </a:ext>
                  </a:extLst>
                </a:gridCol>
                <a:gridCol w="1064536">
                  <a:extLst>
                    <a:ext uri="{9D8B030D-6E8A-4147-A177-3AD203B41FA5}">
                      <a16:colId xmlns:a16="http://schemas.microsoft.com/office/drawing/2014/main" val="1530908831"/>
                    </a:ext>
                  </a:extLst>
                </a:gridCol>
                <a:gridCol w="740546">
                  <a:extLst>
                    <a:ext uri="{9D8B030D-6E8A-4147-A177-3AD203B41FA5}">
                      <a16:colId xmlns:a16="http://schemas.microsoft.com/office/drawing/2014/main" val="2963637271"/>
                    </a:ext>
                  </a:extLst>
                </a:gridCol>
              </a:tblGrid>
              <a:tr h="73503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客戶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料號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產品描述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銷售數量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單價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銷貨收入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產品成本</a:t>
                      </a:r>
                      <a:r>
                        <a:rPr lang="en-US" altLang="zh-TW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Stock)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毛利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客戶服務成本</a:t>
                      </a:r>
                      <a:b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Service)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專案成本分攤</a:t>
                      </a:r>
                      <a:r>
                        <a:rPr lang="en-US" altLang="zh-TW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Project)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總成本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單位成本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淨利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淨利率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715482"/>
                  </a:ext>
                </a:extLst>
              </a:tr>
              <a:tr h="249827">
                <a:tc>
                  <a:txBody>
                    <a:bodyPr/>
                    <a:lstStyle/>
                    <a:p>
                      <a:pPr algn="l" rtl="0" fontAlgn="t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咖央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鐵椅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咖央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 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1,826 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63,897 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5,468 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58,429 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1,591 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68,259 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75,318 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2,152 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( 11,421 )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-17.87%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496058433"/>
                  </a:ext>
                </a:extLst>
              </a:tr>
              <a:tr h="249827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咖央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P001</a:t>
                      </a:r>
                      <a:endParaRPr 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黑藤椅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1,588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4,764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5,235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( 471 )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119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 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5,353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1,784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( 589 )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-12.37%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65408181"/>
                  </a:ext>
                </a:extLst>
              </a:tr>
              <a:tr h="249827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咖央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P004</a:t>
                      </a:r>
                      <a:endParaRPr 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黑鐵椅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1,669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5,006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5,255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( 249 )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125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 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5,379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1,793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( 373 )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-7.46%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17785931"/>
                  </a:ext>
                </a:extLst>
              </a:tr>
            </a:tbl>
          </a:graphicData>
        </a:graphic>
      </p:graphicFrame>
      <p:sp>
        <p:nvSpPr>
          <p:cNvPr id="13" name="Google Shape;218;g128bfa24511_0_13"/>
          <p:cNvSpPr/>
          <p:nvPr/>
        </p:nvSpPr>
        <p:spPr>
          <a:xfrm>
            <a:off x="3449255" y="5428527"/>
            <a:ext cx="590308" cy="37038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18;g128bfa24511_0_13"/>
          <p:cNvSpPr/>
          <p:nvPr/>
        </p:nvSpPr>
        <p:spPr>
          <a:xfrm>
            <a:off x="3449255" y="2555013"/>
            <a:ext cx="590308" cy="37038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18;g128bfa24511_0_13"/>
          <p:cNvSpPr/>
          <p:nvPr/>
        </p:nvSpPr>
        <p:spPr>
          <a:xfrm>
            <a:off x="5279985" y="5775766"/>
            <a:ext cx="590308" cy="532437"/>
          </a:xfrm>
          <a:prstGeom prst="rect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18;g128bfa24511_0_13"/>
          <p:cNvSpPr/>
          <p:nvPr/>
        </p:nvSpPr>
        <p:spPr>
          <a:xfrm>
            <a:off x="5279985" y="2925402"/>
            <a:ext cx="590308" cy="532437"/>
          </a:xfrm>
          <a:prstGeom prst="rect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18;g128bfa24511_0_13"/>
          <p:cNvSpPr/>
          <p:nvPr/>
        </p:nvSpPr>
        <p:spPr>
          <a:xfrm>
            <a:off x="8023184" y="2614395"/>
            <a:ext cx="590308" cy="37038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18;g128bfa24511_0_13"/>
          <p:cNvSpPr/>
          <p:nvPr/>
        </p:nvSpPr>
        <p:spPr>
          <a:xfrm>
            <a:off x="8023184" y="5403497"/>
            <a:ext cx="590308" cy="37038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文字方塊 26"/>
          <p:cNvSpPr txBox="1"/>
          <p:nvPr/>
        </p:nvSpPr>
        <p:spPr>
          <a:xfrm>
            <a:off x="277209" y="1576435"/>
            <a:ext cx="1229430" cy="40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zh-TW" altLang="en-US" sz="20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前：</a:t>
            </a:r>
            <a:endParaRPr lang="en-US" altLang="zh-TW" sz="2000" b="1" dirty="0" smtClean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向下箭號 5"/>
          <p:cNvSpPr/>
          <p:nvPr/>
        </p:nvSpPr>
        <p:spPr>
          <a:xfrm>
            <a:off x="3246698" y="3542283"/>
            <a:ext cx="405114" cy="1079762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3651812" y="3623235"/>
            <a:ext cx="9172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咖央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鐵椅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客製化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：以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調整單價至鐵桌單價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，並降低內部失敗作業成本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黑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藤椅、黑鐵椅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模組化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：以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降低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內部失敗與其他非預防鑑定成本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為主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0379633" y="6273478"/>
            <a:ext cx="1461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淨利大幅提升</a:t>
            </a:r>
            <a:endParaRPr lang="en-US" altLang="zh-TW" sz="16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$72,897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5684171" y="6273478"/>
            <a:ext cx="1461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毛利</a:t>
            </a:r>
            <a:r>
              <a:rPr lang="zh-TW" altLang="en-US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大幅提升</a:t>
            </a:r>
            <a:endParaRPr lang="en-US" altLang="zh-TW" sz="16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$70,475</a:t>
            </a:r>
          </a:p>
        </p:txBody>
      </p:sp>
    </p:spTree>
    <p:extLst>
      <p:ext uri="{BB962C8B-B14F-4D97-AF65-F5344CB8AC3E}">
        <p14:creationId xmlns:p14="http://schemas.microsoft.com/office/powerpoint/2010/main" val="175327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224;g128bfa24511_0_26"/>
          <p:cNvGrpSpPr/>
          <p:nvPr/>
        </p:nvGrpSpPr>
        <p:grpSpPr>
          <a:xfrm>
            <a:off x="139608" y="-122968"/>
            <a:ext cx="7911572" cy="1479724"/>
            <a:chOff x="106153" y="-131789"/>
            <a:chExt cx="6956383" cy="1442599"/>
          </a:xfrm>
        </p:grpSpPr>
        <p:grpSp>
          <p:nvGrpSpPr>
            <p:cNvPr id="16" name="Google Shape;225;g128bfa24511_0_26"/>
            <p:cNvGrpSpPr/>
            <p:nvPr/>
          </p:nvGrpSpPr>
          <p:grpSpPr>
            <a:xfrm>
              <a:off x="106153" y="-131789"/>
              <a:ext cx="6956383" cy="1442599"/>
              <a:chOff x="106153" y="-131789"/>
              <a:chExt cx="6956383" cy="1442599"/>
            </a:xfrm>
          </p:grpSpPr>
          <p:grpSp>
            <p:nvGrpSpPr>
              <p:cNvPr id="21" name="Google Shape;226;g128bfa24511_0_26"/>
              <p:cNvGrpSpPr/>
              <p:nvPr/>
            </p:nvGrpSpPr>
            <p:grpSpPr>
              <a:xfrm>
                <a:off x="106153" y="350901"/>
                <a:ext cx="572700" cy="572700"/>
                <a:chOff x="5861381" y="710466"/>
                <a:chExt cx="572700" cy="572700"/>
              </a:xfrm>
            </p:grpSpPr>
            <p:sp>
              <p:nvSpPr>
                <p:cNvPr id="23" name="Google Shape;227;g128bfa24511_0_26"/>
                <p:cNvSpPr/>
                <p:nvPr/>
              </p:nvSpPr>
              <p:spPr>
                <a:xfrm>
                  <a:off x="5861381" y="710466"/>
                  <a:ext cx="572700" cy="572700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28;g128bfa24511_0_26"/>
                <p:cNvSpPr/>
                <p:nvPr/>
              </p:nvSpPr>
              <p:spPr>
                <a:xfrm>
                  <a:off x="6016017" y="865112"/>
                  <a:ext cx="263358" cy="263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" name="Google Shape;229;g128bfa24511_0_26"/>
              <p:cNvSpPr txBox="1"/>
              <p:nvPr/>
            </p:nvSpPr>
            <p:spPr>
              <a:xfrm>
                <a:off x="633769" y="-131789"/>
                <a:ext cx="6428767" cy="1442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模組四</a:t>
                </a:r>
                <a:r>
                  <a:rPr lang="zh-TW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r>
                  <a:rPr lang="zh-TW" altLang="en-US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改善設計</a:t>
                </a:r>
                <a:r>
                  <a:rPr lang="zh-TW" altLang="en-US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部超用產能情況：作業觀點</a:t>
                </a:r>
                <a:endParaRPr lang="en-US" altLang="zh-TW" sz="2800" b="1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17" name="Google Shape;230;g128bfa24511_0_26"/>
            <p:cNvCxnSpPr/>
            <p:nvPr/>
          </p:nvCxnSpPr>
          <p:spPr>
            <a:xfrm>
              <a:off x="847071" y="942652"/>
              <a:ext cx="2962800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" name="文字方塊 24"/>
          <p:cNvSpPr txBox="1"/>
          <p:nvPr/>
        </p:nvSpPr>
        <p:spPr>
          <a:xfrm>
            <a:off x="272895" y="4875481"/>
            <a:ext cx="115362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咖央之客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製化產品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作業，以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降低內部失敗作業時間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為優先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咖央客製化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專案作業時間較改善前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節省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3.55%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節省之總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時間為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7.18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小時，約為單位產品作業時間之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1.42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倍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意即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改善後若總時間相同，可多做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1.42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個產品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節省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之時間亦可以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減緩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設計部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超用產能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之狀況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53923"/>
              </p:ext>
            </p:extLst>
          </p:nvPr>
        </p:nvGraphicFramePr>
        <p:xfrm>
          <a:off x="98249" y="1776281"/>
          <a:ext cx="12052391" cy="2849880"/>
        </p:xfrm>
        <a:graphic>
          <a:graphicData uri="http://schemas.openxmlformats.org/drawingml/2006/table">
            <a:tbl>
              <a:tblPr>
                <a:tableStyleId>{FFA5BF68-EFA6-4D7C-AFAC-43D200BF11CF}</a:tableStyleId>
              </a:tblPr>
              <a:tblGrid>
                <a:gridCol w="3332230">
                  <a:extLst>
                    <a:ext uri="{9D8B030D-6E8A-4147-A177-3AD203B41FA5}">
                      <a16:colId xmlns:a16="http://schemas.microsoft.com/office/drawing/2014/main" val="895185741"/>
                    </a:ext>
                  </a:extLst>
                </a:gridCol>
                <a:gridCol w="3249101">
                  <a:extLst>
                    <a:ext uri="{9D8B030D-6E8A-4147-A177-3AD203B41FA5}">
                      <a16:colId xmlns:a16="http://schemas.microsoft.com/office/drawing/2014/main" val="477453326"/>
                    </a:ext>
                  </a:extLst>
                </a:gridCol>
                <a:gridCol w="1367765">
                  <a:extLst>
                    <a:ext uri="{9D8B030D-6E8A-4147-A177-3AD203B41FA5}">
                      <a16:colId xmlns:a16="http://schemas.microsoft.com/office/drawing/2014/main" val="1921948832"/>
                    </a:ext>
                  </a:extLst>
                </a:gridCol>
                <a:gridCol w="1367765">
                  <a:extLst>
                    <a:ext uri="{9D8B030D-6E8A-4147-A177-3AD203B41FA5}">
                      <a16:colId xmlns:a16="http://schemas.microsoft.com/office/drawing/2014/main" val="4284422952"/>
                    </a:ext>
                  </a:extLst>
                </a:gridCol>
                <a:gridCol w="1367765">
                  <a:extLst>
                    <a:ext uri="{9D8B030D-6E8A-4147-A177-3AD203B41FA5}">
                      <a16:colId xmlns:a16="http://schemas.microsoft.com/office/drawing/2014/main" val="3335483612"/>
                    </a:ext>
                  </a:extLst>
                </a:gridCol>
                <a:gridCol w="1367765">
                  <a:extLst>
                    <a:ext uri="{9D8B030D-6E8A-4147-A177-3AD203B41FA5}">
                      <a16:colId xmlns:a16="http://schemas.microsoft.com/office/drawing/2014/main" val="384605812"/>
                    </a:ext>
                  </a:extLst>
                </a:gridCol>
              </a:tblGrid>
              <a:tr h="352737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作業大項</a:t>
                      </a:r>
                      <a:endParaRPr lang="zh-TW" alt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作業細項</a:t>
                      </a:r>
                      <a:endParaRPr lang="zh-TW" alt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實際作業時間</a:t>
                      </a:r>
                      <a:endParaRPr lang="zh-TW" alt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實際單位作業時間</a:t>
                      </a:r>
                      <a:endParaRPr lang="zh-TW" alt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改善後作業時間</a:t>
                      </a:r>
                      <a:endParaRPr lang="zh-TW" alt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改善後單位作業時間</a:t>
                      </a:r>
                      <a:endParaRPr lang="zh-TW" alt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323007"/>
                  </a:ext>
                </a:extLst>
              </a:tr>
              <a:tr h="13235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專案設計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從無到有重新設計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AC001_01: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設計主題發想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85.80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2.15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85.80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2.15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22629363"/>
                  </a:ext>
                </a:extLst>
              </a:tr>
              <a:tr h="132357"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AC001_02: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繪製外型概念圖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64.35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1.61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64.35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1.61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12630349"/>
                  </a:ext>
                </a:extLst>
              </a:tr>
              <a:tr h="132357"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AC001_03: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討論及修正設計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10.73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0.27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3.55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06320"/>
                  </a:ext>
                </a:extLst>
              </a:tr>
              <a:tr h="132357"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AC001_04: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設計原型打樣、研發測試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21.45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0.54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21.45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0.54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0406392"/>
                  </a:ext>
                </a:extLst>
              </a:tr>
              <a:tr h="132357"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AC001_05: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繪製細節圖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7.72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0.19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7.72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0.19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17046434"/>
                  </a:ext>
                </a:extLst>
              </a:tr>
              <a:tr h="132357"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AC001_06: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製作樣品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8.58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0.21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8.58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0.21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99846955"/>
                  </a:ext>
                </a:extLst>
              </a:tr>
              <a:tr h="132357"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AC001_07: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溝通與品質確認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6.44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0.16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6.44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0.16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10670060"/>
                  </a:ext>
                </a:extLst>
              </a:tr>
              <a:tr h="132357"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AC001_08: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商品拍攝及修圖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4.29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0.11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4.29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0.11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2081488"/>
                  </a:ext>
                </a:extLst>
              </a:tr>
              <a:tr h="13235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AC001: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專案設計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從無到有重新設計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 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合計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209.35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5.23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202.17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5.05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37584823"/>
                  </a:ext>
                </a:extLst>
              </a:tr>
              <a:tr h="132357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節省數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( 7.18 )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( 0.18 )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74826772"/>
                  </a:ext>
                </a:extLst>
              </a:tr>
              <a:tr h="132357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節省比例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-3.55%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99144446"/>
                  </a:ext>
                </a:extLst>
              </a:tr>
            </a:tbl>
          </a:graphicData>
        </a:graphic>
      </p:graphicFrame>
      <p:sp>
        <p:nvSpPr>
          <p:cNvPr id="13" name="Google Shape;218;g128bfa24511_0_13"/>
          <p:cNvSpPr/>
          <p:nvPr/>
        </p:nvSpPr>
        <p:spPr>
          <a:xfrm>
            <a:off x="11508059" y="4415883"/>
            <a:ext cx="642582" cy="35683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文字方塊 13"/>
          <p:cNvSpPr txBox="1"/>
          <p:nvPr/>
        </p:nvSpPr>
        <p:spPr>
          <a:xfrm>
            <a:off x="7503199" y="1376171"/>
            <a:ext cx="1138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zh-TW" altLang="en-US" sz="20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</a:t>
            </a:r>
            <a:endParaRPr lang="en-US" altLang="zh-TW" sz="2000" b="1" dirty="0" smtClean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175775" y="1373301"/>
            <a:ext cx="1138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zh-TW" altLang="en-US" sz="20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endParaRPr lang="en-US" altLang="zh-TW" sz="2000" b="1" dirty="0" smtClean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58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224;g128bfa24511_0_26"/>
          <p:cNvGrpSpPr/>
          <p:nvPr/>
        </p:nvGrpSpPr>
        <p:grpSpPr>
          <a:xfrm>
            <a:off x="106153" y="-448487"/>
            <a:ext cx="8168051" cy="1479724"/>
            <a:chOff x="106153" y="-131789"/>
            <a:chExt cx="6956383" cy="1442599"/>
          </a:xfrm>
        </p:grpSpPr>
        <p:grpSp>
          <p:nvGrpSpPr>
            <p:cNvPr id="16" name="Google Shape;225;g128bfa24511_0_26"/>
            <p:cNvGrpSpPr/>
            <p:nvPr/>
          </p:nvGrpSpPr>
          <p:grpSpPr>
            <a:xfrm>
              <a:off x="106153" y="-131789"/>
              <a:ext cx="6956383" cy="1442599"/>
              <a:chOff x="106153" y="-131789"/>
              <a:chExt cx="6956383" cy="1442599"/>
            </a:xfrm>
          </p:grpSpPr>
          <p:grpSp>
            <p:nvGrpSpPr>
              <p:cNvPr id="21" name="Google Shape;226;g128bfa24511_0_26"/>
              <p:cNvGrpSpPr/>
              <p:nvPr/>
            </p:nvGrpSpPr>
            <p:grpSpPr>
              <a:xfrm>
                <a:off x="106153" y="350901"/>
                <a:ext cx="572700" cy="572700"/>
                <a:chOff x="5861381" y="710466"/>
                <a:chExt cx="572700" cy="572700"/>
              </a:xfrm>
            </p:grpSpPr>
            <p:sp>
              <p:nvSpPr>
                <p:cNvPr id="23" name="Google Shape;227;g128bfa24511_0_26"/>
                <p:cNvSpPr/>
                <p:nvPr/>
              </p:nvSpPr>
              <p:spPr>
                <a:xfrm>
                  <a:off x="5861381" y="710466"/>
                  <a:ext cx="572700" cy="572700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28;g128bfa24511_0_26"/>
                <p:cNvSpPr/>
                <p:nvPr/>
              </p:nvSpPr>
              <p:spPr>
                <a:xfrm>
                  <a:off x="6016017" y="865112"/>
                  <a:ext cx="263358" cy="263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" name="Google Shape;229;g128bfa24511_0_26"/>
              <p:cNvSpPr txBox="1"/>
              <p:nvPr/>
            </p:nvSpPr>
            <p:spPr>
              <a:xfrm>
                <a:off x="633769" y="-131789"/>
                <a:ext cx="6428767" cy="1442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模組四</a:t>
                </a:r>
                <a:r>
                  <a:rPr lang="zh-TW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r>
                  <a:rPr lang="zh-TW" altLang="en-US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改善設計</a:t>
                </a:r>
                <a:r>
                  <a:rPr lang="zh-TW" altLang="en-US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部超用產能情況：作業觀點</a:t>
                </a:r>
                <a:endParaRPr lang="en-US" altLang="zh-TW" sz="2800" b="1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17" name="Google Shape;230;g128bfa24511_0_26"/>
            <p:cNvCxnSpPr/>
            <p:nvPr/>
          </p:nvCxnSpPr>
          <p:spPr>
            <a:xfrm>
              <a:off x="847071" y="942652"/>
              <a:ext cx="2962800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558404"/>
              </p:ext>
            </p:extLst>
          </p:nvPr>
        </p:nvGraphicFramePr>
        <p:xfrm>
          <a:off x="74846" y="848444"/>
          <a:ext cx="11703514" cy="2849880"/>
        </p:xfrm>
        <a:graphic>
          <a:graphicData uri="http://schemas.openxmlformats.org/drawingml/2006/table">
            <a:tbl>
              <a:tblPr>
                <a:tableStyleId>{FFA5BF68-EFA6-4D7C-AFAC-43D200BF11CF}</a:tableStyleId>
              </a:tblPr>
              <a:tblGrid>
                <a:gridCol w="3235773">
                  <a:extLst>
                    <a:ext uri="{9D8B030D-6E8A-4147-A177-3AD203B41FA5}">
                      <a16:colId xmlns:a16="http://schemas.microsoft.com/office/drawing/2014/main" val="2109631247"/>
                    </a:ext>
                  </a:extLst>
                </a:gridCol>
                <a:gridCol w="3171378">
                  <a:extLst>
                    <a:ext uri="{9D8B030D-6E8A-4147-A177-3AD203B41FA5}">
                      <a16:colId xmlns:a16="http://schemas.microsoft.com/office/drawing/2014/main" val="3088346379"/>
                    </a:ext>
                  </a:extLst>
                </a:gridCol>
                <a:gridCol w="1094689">
                  <a:extLst>
                    <a:ext uri="{9D8B030D-6E8A-4147-A177-3AD203B41FA5}">
                      <a16:colId xmlns:a16="http://schemas.microsoft.com/office/drawing/2014/main" val="673550117"/>
                    </a:ext>
                  </a:extLst>
                </a:gridCol>
                <a:gridCol w="1448854">
                  <a:extLst>
                    <a:ext uri="{9D8B030D-6E8A-4147-A177-3AD203B41FA5}">
                      <a16:colId xmlns:a16="http://schemas.microsoft.com/office/drawing/2014/main" val="1032573365"/>
                    </a:ext>
                  </a:extLst>
                </a:gridCol>
                <a:gridCol w="1255673">
                  <a:extLst>
                    <a:ext uri="{9D8B030D-6E8A-4147-A177-3AD203B41FA5}">
                      <a16:colId xmlns:a16="http://schemas.microsoft.com/office/drawing/2014/main" val="704725948"/>
                    </a:ext>
                  </a:extLst>
                </a:gridCol>
                <a:gridCol w="1497147">
                  <a:extLst>
                    <a:ext uri="{9D8B030D-6E8A-4147-A177-3AD203B41FA5}">
                      <a16:colId xmlns:a16="http://schemas.microsoft.com/office/drawing/2014/main" val="329007708"/>
                    </a:ext>
                  </a:extLst>
                </a:gridCol>
              </a:tblGrid>
              <a:tr h="207958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作業大項</a:t>
                      </a:r>
                      <a:endParaRPr lang="zh-TW" alt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作業細項</a:t>
                      </a:r>
                      <a:endParaRPr lang="zh-TW" alt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實際作業時間</a:t>
                      </a:r>
                      <a:endParaRPr lang="zh-TW" alt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實際單位作業時間</a:t>
                      </a:r>
                      <a:endParaRPr lang="zh-TW" alt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改善後作業時間</a:t>
                      </a:r>
                      <a:endParaRPr lang="zh-TW" alt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改善後單位作業時間</a:t>
                      </a:r>
                      <a:endParaRPr lang="zh-TW" alt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873939"/>
                  </a:ext>
                </a:extLst>
              </a:tr>
              <a:tr h="20795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AC003: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自有商品開發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AC003_01: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設計主題發想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23.40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1.02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23.40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1.02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49189396"/>
                  </a:ext>
                </a:extLst>
              </a:tr>
              <a:tr h="207958"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AC003_02: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繪製外型概念圖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17.55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0.76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17.55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0.76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10277745"/>
                  </a:ext>
                </a:extLst>
              </a:tr>
              <a:tr h="207958"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AC003_03: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討論及修正設計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2.93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0.13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1.56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0.07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434849"/>
                  </a:ext>
                </a:extLst>
              </a:tr>
              <a:tr h="207958"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AC003_04: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設計原型打樣、研發測試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5.85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0.25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3.12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0.14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808790"/>
                  </a:ext>
                </a:extLst>
              </a:tr>
              <a:tr h="207958"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AC003_05: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繪製細節圖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2.11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0.09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1.14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402184"/>
                  </a:ext>
                </a:extLst>
              </a:tr>
              <a:tr h="207958"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AC003_06: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製作樣品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2.34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0.10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1.25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000534"/>
                  </a:ext>
                </a:extLst>
              </a:tr>
              <a:tr h="207958"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AC003_07: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溝通與品質確認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1.76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1.76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50427799"/>
                  </a:ext>
                </a:extLst>
              </a:tr>
              <a:tr h="207958"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AC003_08: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商品拍攝及修圖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1.17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0.62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750773"/>
                  </a:ext>
                </a:extLst>
              </a:tr>
              <a:tr h="20795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AC003: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自有商品開發 合計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57.10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2.48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50.41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2.19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12671368"/>
                  </a:ext>
                </a:extLst>
              </a:tr>
              <a:tr h="207958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節省數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( 6.69 )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( 0.29 )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27493436"/>
                  </a:ext>
                </a:extLst>
              </a:tr>
              <a:tr h="110351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節省比例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-13.28%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6632758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235508"/>
              </p:ext>
            </p:extLst>
          </p:nvPr>
        </p:nvGraphicFramePr>
        <p:xfrm>
          <a:off x="74846" y="5229944"/>
          <a:ext cx="9071300" cy="1318260"/>
        </p:xfrm>
        <a:graphic>
          <a:graphicData uri="http://schemas.openxmlformats.org/drawingml/2006/table">
            <a:tbl>
              <a:tblPr>
                <a:tableStyleId>{FFA5BF68-EFA6-4D7C-AFAC-43D200BF11CF}</a:tableStyleId>
              </a:tblPr>
              <a:tblGrid>
                <a:gridCol w="3279373">
                  <a:extLst>
                    <a:ext uri="{9D8B030D-6E8A-4147-A177-3AD203B41FA5}">
                      <a16:colId xmlns:a16="http://schemas.microsoft.com/office/drawing/2014/main" val="2525178833"/>
                    </a:ext>
                  </a:extLst>
                </a:gridCol>
                <a:gridCol w="3214112">
                  <a:extLst>
                    <a:ext uri="{9D8B030D-6E8A-4147-A177-3AD203B41FA5}">
                      <a16:colId xmlns:a16="http://schemas.microsoft.com/office/drawing/2014/main" val="3250877880"/>
                    </a:ext>
                  </a:extLst>
                </a:gridCol>
                <a:gridCol w="1109439">
                  <a:extLst>
                    <a:ext uri="{9D8B030D-6E8A-4147-A177-3AD203B41FA5}">
                      <a16:colId xmlns:a16="http://schemas.microsoft.com/office/drawing/2014/main" val="486509415"/>
                    </a:ext>
                  </a:extLst>
                </a:gridCol>
                <a:gridCol w="1468376">
                  <a:extLst>
                    <a:ext uri="{9D8B030D-6E8A-4147-A177-3AD203B41FA5}">
                      <a16:colId xmlns:a16="http://schemas.microsoft.com/office/drawing/2014/main" val="1971014660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作業大項</a:t>
                      </a:r>
                      <a:endParaRPr lang="zh-TW" alt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作業細項</a:t>
                      </a:r>
                      <a:endParaRPr lang="zh-TW" alt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實際作業時間</a:t>
                      </a:r>
                      <a:endParaRPr lang="zh-TW" altLang="en-US" sz="1400" b="1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改善後作業時間</a:t>
                      </a:r>
                      <a:endParaRPr lang="zh-TW" alt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08843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AC004:PM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管理與開會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AC004_05: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開會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前瞻性</a:t>
                      </a:r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26.40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26.40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2211402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AC004_06: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開會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歷史性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6.60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6.10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58759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AC004:PM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管理與開會 合計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33.00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32.50 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7483299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節省數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</a:t>
                      </a:r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( 0.50 )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2248111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節省比例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-1.54%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08995464"/>
                  </a:ext>
                </a:extLst>
              </a:tr>
            </a:tbl>
          </a:graphicData>
        </a:graphic>
      </p:graphicFrame>
      <p:sp>
        <p:nvSpPr>
          <p:cNvPr id="18" name="文字方塊 17"/>
          <p:cNvSpPr txBox="1"/>
          <p:nvPr/>
        </p:nvSpPr>
        <p:spPr>
          <a:xfrm>
            <a:off x="1" y="3698324"/>
            <a:ext cx="94339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咖央之模組化產品，以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降低內部失敗作業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與其他非預防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鑑定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作業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為優先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咖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央模組化作業時間較改善前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節省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13.28%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節省之總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時間為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6.69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小時，約為單位產品作業時間之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3.05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倍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可多做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3.05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個產品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節省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之時間亦可以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減緩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設計部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超用產能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之狀況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9146146" y="5151523"/>
            <a:ext cx="32537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改善後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開會時間較改善前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節省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1.54%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節省之總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時間為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0.5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降低歷史性開會時間至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</a:p>
        </p:txBody>
      </p:sp>
      <p:sp>
        <p:nvSpPr>
          <p:cNvPr id="20" name="Google Shape;218;g128bfa24511_0_13"/>
          <p:cNvSpPr/>
          <p:nvPr/>
        </p:nvSpPr>
        <p:spPr>
          <a:xfrm>
            <a:off x="10842599" y="3471246"/>
            <a:ext cx="1010606" cy="33539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18;g128bfa24511_0_13"/>
          <p:cNvSpPr/>
          <p:nvPr/>
        </p:nvSpPr>
        <p:spPr>
          <a:xfrm>
            <a:off x="8135540" y="6330082"/>
            <a:ext cx="1010606" cy="33539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文字方塊 26"/>
          <p:cNvSpPr txBox="1"/>
          <p:nvPr/>
        </p:nvSpPr>
        <p:spPr>
          <a:xfrm>
            <a:off x="7135209" y="470636"/>
            <a:ext cx="1138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zh-TW" altLang="en-US" sz="20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</a:t>
            </a:r>
            <a:endParaRPr lang="en-US" altLang="zh-TW" sz="2000" b="1" dirty="0" smtClean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9789403" y="448334"/>
            <a:ext cx="1138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zh-TW" altLang="en-US" sz="20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endParaRPr lang="en-US" altLang="zh-TW" sz="2000" b="1" dirty="0" smtClean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598484" y="4900129"/>
            <a:ext cx="1138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zh-TW" altLang="en-US" sz="20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</a:t>
            </a:r>
            <a:endParaRPr lang="en-US" altLang="zh-TW" sz="2000" b="1" dirty="0" smtClean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7872315" y="4880342"/>
            <a:ext cx="1138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zh-TW" altLang="en-US" sz="20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endParaRPr lang="en-US" altLang="zh-TW" sz="2000" b="1" dirty="0" smtClean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028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224;g128bfa24511_0_26"/>
          <p:cNvGrpSpPr/>
          <p:nvPr/>
        </p:nvGrpSpPr>
        <p:grpSpPr>
          <a:xfrm>
            <a:off x="139608" y="223889"/>
            <a:ext cx="8837124" cy="786009"/>
            <a:chOff x="106153" y="206366"/>
            <a:chExt cx="10252592" cy="766289"/>
          </a:xfrm>
        </p:grpSpPr>
        <p:grpSp>
          <p:nvGrpSpPr>
            <p:cNvPr id="16" name="Google Shape;225;g128bfa24511_0_26"/>
            <p:cNvGrpSpPr/>
            <p:nvPr/>
          </p:nvGrpSpPr>
          <p:grpSpPr>
            <a:xfrm>
              <a:off x="106153" y="206366"/>
              <a:ext cx="10252592" cy="766289"/>
              <a:chOff x="106153" y="206366"/>
              <a:chExt cx="10252592" cy="766289"/>
            </a:xfrm>
          </p:grpSpPr>
          <p:grpSp>
            <p:nvGrpSpPr>
              <p:cNvPr id="21" name="Google Shape;226;g128bfa24511_0_26"/>
              <p:cNvGrpSpPr/>
              <p:nvPr/>
            </p:nvGrpSpPr>
            <p:grpSpPr>
              <a:xfrm>
                <a:off x="106153" y="350901"/>
                <a:ext cx="572700" cy="572700"/>
                <a:chOff x="5861381" y="710466"/>
                <a:chExt cx="572700" cy="572700"/>
              </a:xfrm>
            </p:grpSpPr>
            <p:sp>
              <p:nvSpPr>
                <p:cNvPr id="23" name="Google Shape;227;g128bfa24511_0_26"/>
                <p:cNvSpPr/>
                <p:nvPr/>
              </p:nvSpPr>
              <p:spPr>
                <a:xfrm>
                  <a:off x="5861381" y="710466"/>
                  <a:ext cx="572700" cy="572700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28;g128bfa24511_0_26"/>
                <p:cNvSpPr/>
                <p:nvPr/>
              </p:nvSpPr>
              <p:spPr>
                <a:xfrm>
                  <a:off x="6016017" y="865112"/>
                  <a:ext cx="263358" cy="263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" name="Google Shape;229;g128bfa24511_0_26"/>
              <p:cNvSpPr txBox="1"/>
              <p:nvPr/>
            </p:nvSpPr>
            <p:spPr>
              <a:xfrm>
                <a:off x="633769" y="206366"/>
                <a:ext cx="9724976" cy="7662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模組四</a:t>
                </a:r>
                <a:r>
                  <a:rPr lang="zh-TW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</a:t>
                </a:r>
                <a:r>
                  <a:rPr lang="zh-TW" altLang="en-US" sz="2800" b="1" dirty="0" smtClean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改善後產能超用與剩餘情況：作業中心觀點</a:t>
                </a:r>
                <a:endParaRPr lang="en-US" altLang="zh-TW" sz="2800" b="1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17" name="Google Shape;230;g128bfa24511_0_26"/>
            <p:cNvCxnSpPr/>
            <p:nvPr/>
          </p:nvCxnSpPr>
          <p:spPr>
            <a:xfrm>
              <a:off x="847071" y="942652"/>
              <a:ext cx="2962800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239195"/>
              </p:ext>
            </p:extLst>
          </p:nvPr>
        </p:nvGraphicFramePr>
        <p:xfrm>
          <a:off x="139608" y="1606598"/>
          <a:ext cx="11914854" cy="1096834"/>
        </p:xfrm>
        <a:graphic>
          <a:graphicData uri="http://schemas.openxmlformats.org/drawingml/2006/table">
            <a:tbl>
              <a:tblPr>
                <a:tableStyleId>{FFA5BF68-EFA6-4D7C-AFAC-43D200BF11CF}</a:tableStyleId>
              </a:tblPr>
              <a:tblGrid>
                <a:gridCol w="2696942">
                  <a:extLst>
                    <a:ext uri="{9D8B030D-6E8A-4147-A177-3AD203B41FA5}">
                      <a16:colId xmlns:a16="http://schemas.microsoft.com/office/drawing/2014/main" val="2538550727"/>
                    </a:ext>
                  </a:extLst>
                </a:gridCol>
                <a:gridCol w="1152239">
                  <a:extLst>
                    <a:ext uri="{9D8B030D-6E8A-4147-A177-3AD203B41FA5}">
                      <a16:colId xmlns:a16="http://schemas.microsoft.com/office/drawing/2014/main" val="120426739"/>
                    </a:ext>
                  </a:extLst>
                </a:gridCol>
                <a:gridCol w="1152239">
                  <a:extLst>
                    <a:ext uri="{9D8B030D-6E8A-4147-A177-3AD203B41FA5}">
                      <a16:colId xmlns:a16="http://schemas.microsoft.com/office/drawing/2014/main" val="2304411114"/>
                    </a:ext>
                  </a:extLst>
                </a:gridCol>
                <a:gridCol w="1152239">
                  <a:extLst>
                    <a:ext uri="{9D8B030D-6E8A-4147-A177-3AD203B41FA5}">
                      <a16:colId xmlns:a16="http://schemas.microsoft.com/office/drawing/2014/main" val="726533852"/>
                    </a:ext>
                  </a:extLst>
                </a:gridCol>
                <a:gridCol w="1152239">
                  <a:extLst>
                    <a:ext uri="{9D8B030D-6E8A-4147-A177-3AD203B41FA5}">
                      <a16:colId xmlns:a16="http://schemas.microsoft.com/office/drawing/2014/main" val="3881497556"/>
                    </a:ext>
                  </a:extLst>
                </a:gridCol>
                <a:gridCol w="1152239">
                  <a:extLst>
                    <a:ext uri="{9D8B030D-6E8A-4147-A177-3AD203B41FA5}">
                      <a16:colId xmlns:a16="http://schemas.microsoft.com/office/drawing/2014/main" val="3665566752"/>
                    </a:ext>
                  </a:extLst>
                </a:gridCol>
                <a:gridCol w="1152239">
                  <a:extLst>
                    <a:ext uri="{9D8B030D-6E8A-4147-A177-3AD203B41FA5}">
                      <a16:colId xmlns:a16="http://schemas.microsoft.com/office/drawing/2014/main" val="1354642564"/>
                    </a:ext>
                  </a:extLst>
                </a:gridCol>
                <a:gridCol w="1152239">
                  <a:extLst>
                    <a:ext uri="{9D8B030D-6E8A-4147-A177-3AD203B41FA5}">
                      <a16:colId xmlns:a16="http://schemas.microsoft.com/office/drawing/2014/main" val="4258285593"/>
                    </a:ext>
                  </a:extLst>
                </a:gridCol>
                <a:gridCol w="1152239">
                  <a:extLst>
                    <a:ext uri="{9D8B030D-6E8A-4147-A177-3AD203B41FA5}">
                      <a16:colId xmlns:a16="http://schemas.microsoft.com/office/drawing/2014/main" val="1984729376"/>
                    </a:ext>
                  </a:extLst>
                </a:gridCol>
              </a:tblGrid>
              <a:tr h="171707">
                <a:tc>
                  <a:txBody>
                    <a:bodyPr/>
                    <a:lstStyle/>
                    <a:p>
                      <a:pPr algn="l" fontAlgn="b"/>
                      <a:endParaRPr lang="zh-TW" alt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正常產能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改善後產能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實際剩餘產能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改善後剩餘產能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602433"/>
                  </a:ext>
                </a:extLst>
              </a:tr>
              <a:tr h="159866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作業大項</a:t>
                      </a:r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時間佔比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時間佔比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產能差異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差異比重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產能差異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差異占比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520029"/>
                  </a:ext>
                </a:extLst>
              </a:tr>
              <a:tr h="148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AC004:PM</a:t>
                      </a:r>
                      <a:r>
                        <a:rPr lang="zh-TW" alt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管理與開會</a:t>
                      </a:r>
                      <a:endParaRPr lang="zh-TW" altLang="en-US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80.66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48.01%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79.40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47.93%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1.25%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1.26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1.56%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829012"/>
                  </a:ext>
                </a:extLst>
              </a:tr>
              <a:tr h="148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AC005: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客戶服務</a:t>
                      </a:r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87.34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51.99%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86.25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52.07%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1.25%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1.25%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/>
                </a:tc>
                <a:extLst>
                  <a:ext uri="{0D108BD9-81ED-4DB2-BD59-A6C34878D82A}">
                    <a16:rowId xmlns:a16="http://schemas.microsoft.com/office/drawing/2014/main" val="3635243094"/>
                  </a:ext>
                </a:extLst>
              </a:tr>
              <a:tr h="148024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加總</a:t>
                      </a:r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168.00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165.65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2.10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1.25%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2.35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1.40%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26237563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066091"/>
              </p:ext>
            </p:extLst>
          </p:nvPr>
        </p:nvGraphicFramePr>
        <p:xfrm>
          <a:off x="139608" y="3289135"/>
          <a:ext cx="11914856" cy="1844522"/>
        </p:xfrm>
        <a:graphic>
          <a:graphicData uri="http://schemas.openxmlformats.org/drawingml/2006/table">
            <a:tbl>
              <a:tblPr>
                <a:tableStyleId>{FFA5BF68-EFA6-4D7C-AFAC-43D200BF11CF}</a:tableStyleId>
              </a:tblPr>
              <a:tblGrid>
                <a:gridCol w="2893524">
                  <a:extLst>
                    <a:ext uri="{9D8B030D-6E8A-4147-A177-3AD203B41FA5}">
                      <a16:colId xmlns:a16="http://schemas.microsoft.com/office/drawing/2014/main" val="1801453548"/>
                    </a:ext>
                  </a:extLst>
                </a:gridCol>
                <a:gridCol w="955659">
                  <a:extLst>
                    <a:ext uri="{9D8B030D-6E8A-4147-A177-3AD203B41FA5}">
                      <a16:colId xmlns:a16="http://schemas.microsoft.com/office/drawing/2014/main" val="2236744512"/>
                    </a:ext>
                  </a:extLst>
                </a:gridCol>
                <a:gridCol w="1152239">
                  <a:extLst>
                    <a:ext uri="{9D8B030D-6E8A-4147-A177-3AD203B41FA5}">
                      <a16:colId xmlns:a16="http://schemas.microsoft.com/office/drawing/2014/main" val="1683185326"/>
                    </a:ext>
                  </a:extLst>
                </a:gridCol>
                <a:gridCol w="1152239">
                  <a:extLst>
                    <a:ext uri="{9D8B030D-6E8A-4147-A177-3AD203B41FA5}">
                      <a16:colId xmlns:a16="http://schemas.microsoft.com/office/drawing/2014/main" val="2270551143"/>
                    </a:ext>
                  </a:extLst>
                </a:gridCol>
                <a:gridCol w="1152239">
                  <a:extLst>
                    <a:ext uri="{9D8B030D-6E8A-4147-A177-3AD203B41FA5}">
                      <a16:colId xmlns:a16="http://schemas.microsoft.com/office/drawing/2014/main" val="2224335154"/>
                    </a:ext>
                  </a:extLst>
                </a:gridCol>
                <a:gridCol w="1152239">
                  <a:extLst>
                    <a:ext uri="{9D8B030D-6E8A-4147-A177-3AD203B41FA5}">
                      <a16:colId xmlns:a16="http://schemas.microsoft.com/office/drawing/2014/main" val="2097232413"/>
                    </a:ext>
                  </a:extLst>
                </a:gridCol>
                <a:gridCol w="1152239">
                  <a:extLst>
                    <a:ext uri="{9D8B030D-6E8A-4147-A177-3AD203B41FA5}">
                      <a16:colId xmlns:a16="http://schemas.microsoft.com/office/drawing/2014/main" val="930277886"/>
                    </a:ext>
                  </a:extLst>
                </a:gridCol>
                <a:gridCol w="1152239">
                  <a:extLst>
                    <a:ext uri="{9D8B030D-6E8A-4147-A177-3AD203B41FA5}">
                      <a16:colId xmlns:a16="http://schemas.microsoft.com/office/drawing/2014/main" val="1915834106"/>
                    </a:ext>
                  </a:extLst>
                </a:gridCol>
                <a:gridCol w="1152239">
                  <a:extLst>
                    <a:ext uri="{9D8B030D-6E8A-4147-A177-3AD203B41FA5}">
                      <a16:colId xmlns:a16="http://schemas.microsoft.com/office/drawing/2014/main" val="4240867730"/>
                    </a:ext>
                  </a:extLst>
                </a:gridCol>
              </a:tblGrid>
              <a:tr h="189480">
                <a:tc>
                  <a:txBody>
                    <a:bodyPr/>
                    <a:lstStyle/>
                    <a:p>
                      <a:pPr algn="l" fontAlgn="b"/>
                      <a:endParaRPr lang="zh-TW" altLang="en-US" sz="14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正常產能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改善後產能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實際超用產能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/>
                      <a:r>
                        <a:rPr lang="zh-TW" altLang="en-US" sz="14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改善後超用產能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991071"/>
                  </a:ext>
                </a:extLst>
              </a:tr>
              <a:tr h="18948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作業大項</a:t>
                      </a:r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時間佔比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時間佔比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產能差異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差異比重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產能差異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差異占比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984363"/>
                  </a:ext>
                </a:extLst>
              </a:tr>
              <a:tr h="28119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AC001: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專案設計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從無到有重新設計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175.80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55.63%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202.17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56.85%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-33.55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-19.08%</a:t>
                      </a:r>
                      <a:endParaRPr lang="en-US" altLang="zh-TW" sz="1400" b="0" i="0" u="none" strike="noStrike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-26.37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-15.00%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377087"/>
                  </a:ext>
                </a:extLst>
              </a:tr>
              <a:tr h="28119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AC002: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專案設計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客戶提供外型</a:t>
                      </a:r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59.25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18.75%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70.55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19.84%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-11.30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-19.08%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-11.30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-19.07%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/>
                </a:tc>
                <a:extLst>
                  <a:ext uri="{0D108BD9-81ED-4DB2-BD59-A6C34878D82A}">
                    <a16:rowId xmlns:a16="http://schemas.microsoft.com/office/drawing/2014/main" val="2204009060"/>
                  </a:ext>
                </a:extLst>
              </a:tr>
              <a:tr h="281192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AC003: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自有商品開發</a:t>
                      </a:r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47.95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15.17%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50.41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14.17%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-9.15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-19.08%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-2.46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-5.12%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722587"/>
                  </a:ext>
                </a:extLst>
              </a:tr>
              <a:tr h="2811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AC004:PM</a:t>
                      </a:r>
                      <a:r>
                        <a:rPr lang="zh-TW" alt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管理與開會</a:t>
                      </a:r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10.44%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32.50 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9.14%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0.00%</a:t>
                      </a:r>
                      <a:endParaRPr lang="en-US" altLang="zh-TW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1.52%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9364"/>
                  </a:ext>
                </a:extLst>
              </a:tr>
              <a:tr h="281192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4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加總</a:t>
                      </a:r>
                      <a:endParaRPr lang="zh-TW" altLang="en-US" sz="14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316.00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355.63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-54.00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-17.09%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-39.63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-12.54%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536448"/>
                  </a:ext>
                </a:extLst>
              </a:tr>
            </a:tbl>
          </a:graphicData>
        </a:graphic>
      </p:graphicFrame>
      <p:sp>
        <p:nvSpPr>
          <p:cNvPr id="18" name="文字方塊 17"/>
          <p:cNvSpPr txBox="1"/>
          <p:nvPr/>
        </p:nvSpPr>
        <p:spPr>
          <a:xfrm>
            <a:off x="163520" y="1208196"/>
            <a:ext cx="1229430" cy="40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業務部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63520" y="2880164"/>
            <a:ext cx="1229430" cy="40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部：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083062" y="1233129"/>
            <a:ext cx="1138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zh-TW" altLang="en-US" sz="20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</a:t>
            </a:r>
            <a:endParaRPr lang="en-US" altLang="zh-TW" sz="2000" b="1" dirty="0" smtClean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480779" y="1238503"/>
            <a:ext cx="1138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zh-TW" altLang="en-US" sz="20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endParaRPr lang="en-US" altLang="zh-TW" sz="2000" b="1" dirty="0" smtClean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138818" y="2915554"/>
            <a:ext cx="1138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zh-TW" altLang="en-US" sz="20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</a:t>
            </a:r>
            <a:endParaRPr lang="en-US" altLang="zh-TW" sz="2000" b="1" dirty="0" smtClean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0480779" y="2935742"/>
            <a:ext cx="1138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zh-TW" altLang="en-US" sz="20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endParaRPr lang="en-US" altLang="zh-TW" sz="2000" b="1" dirty="0" smtClean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Google Shape;218;g128bfa24511_0_13"/>
          <p:cNvSpPr/>
          <p:nvPr/>
        </p:nvSpPr>
        <p:spPr>
          <a:xfrm>
            <a:off x="8652561" y="2501012"/>
            <a:ext cx="1010606" cy="20242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18;g128bfa24511_0_13"/>
          <p:cNvSpPr/>
          <p:nvPr/>
        </p:nvSpPr>
        <p:spPr>
          <a:xfrm>
            <a:off x="10988101" y="2485075"/>
            <a:ext cx="1010606" cy="20242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18;g128bfa24511_0_13"/>
          <p:cNvSpPr/>
          <p:nvPr/>
        </p:nvSpPr>
        <p:spPr>
          <a:xfrm>
            <a:off x="8708316" y="4867832"/>
            <a:ext cx="1010606" cy="20242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18;g128bfa24511_0_13"/>
          <p:cNvSpPr/>
          <p:nvPr/>
        </p:nvSpPr>
        <p:spPr>
          <a:xfrm>
            <a:off x="10988101" y="4867832"/>
            <a:ext cx="1010606" cy="20242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文字方塊 33"/>
          <p:cNvSpPr txBox="1"/>
          <p:nvPr/>
        </p:nvSpPr>
        <p:spPr>
          <a:xfrm>
            <a:off x="0" y="5226784"/>
            <a:ext cx="119299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業務部改善後增加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0.15%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的閒置產能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，可利用閒置產能於「了解客戶專案」，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進而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降低設計部與客戶溝通之作業時間，以減少設計部的預防作業成本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部改善後減少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4.55%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超用產能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，雖仍有超用之情形，但後續若能持續降低非預防與鑑定之作業時間，產能耗用之情況將會改善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建議次期之正常產能訂定可以參考本期改善後之產能情形，以改善次期咖央專案成本的耗用情況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3514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/>
          <p:nvPr/>
        </p:nvSpPr>
        <p:spPr>
          <a:xfrm>
            <a:off x="830421" y="615819"/>
            <a:ext cx="10531158" cy="56263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28"/>
          <p:cNvSpPr txBox="1"/>
          <p:nvPr/>
        </p:nvSpPr>
        <p:spPr>
          <a:xfrm>
            <a:off x="6951879" y="1553673"/>
            <a:ext cx="426183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問題與改善建議</a:t>
            </a:r>
            <a:endParaRPr sz="40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4" name="Google Shape;274;p28"/>
          <p:cNvSpPr txBox="1"/>
          <p:nvPr/>
        </p:nvSpPr>
        <p:spPr>
          <a:xfrm>
            <a:off x="6378728" y="2530019"/>
            <a:ext cx="2337009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altLang="en-US" sz="18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設計</a:t>
            </a:r>
            <a:r>
              <a:rPr lang="zh-TW" altLang="en-US" sz="1800" b="1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部</a:t>
            </a:r>
            <a:endParaRPr lang="en-US" altLang="zh-TW" sz="1800" b="1" dirty="0" smtClean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altLang="en-US" sz="1800" b="1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業務部</a:t>
            </a:r>
            <a:endParaRPr lang="en-US" altLang="zh-TW" sz="1800" b="1" dirty="0" smtClean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TW" sz="1800" b="1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</a:t>
            </a:r>
            <a:r>
              <a:rPr lang="zh-TW" altLang="en-US" sz="1800" b="1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總建議</a:t>
            </a:r>
            <a:endParaRPr sz="18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75" name="Google Shape;27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6002" y="1446814"/>
            <a:ext cx="4695370" cy="396394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276" name="Google Shape;276;p28"/>
          <p:cNvSpPr/>
          <p:nvPr/>
        </p:nvSpPr>
        <p:spPr>
          <a:xfrm>
            <a:off x="6270173" y="1541320"/>
            <a:ext cx="681706" cy="72023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224;g128bfa24511_0_26"/>
          <p:cNvGrpSpPr/>
          <p:nvPr/>
        </p:nvGrpSpPr>
        <p:grpSpPr>
          <a:xfrm>
            <a:off x="184213" y="221751"/>
            <a:ext cx="5995988" cy="788686"/>
            <a:chOff x="106153" y="206367"/>
            <a:chExt cx="6956383" cy="768900"/>
          </a:xfrm>
        </p:grpSpPr>
        <p:grpSp>
          <p:nvGrpSpPr>
            <p:cNvPr id="16" name="Google Shape;225;g128bfa24511_0_26"/>
            <p:cNvGrpSpPr/>
            <p:nvPr/>
          </p:nvGrpSpPr>
          <p:grpSpPr>
            <a:xfrm>
              <a:off x="106153" y="206367"/>
              <a:ext cx="6956383" cy="766287"/>
              <a:chOff x="106153" y="206367"/>
              <a:chExt cx="6956383" cy="766287"/>
            </a:xfrm>
          </p:grpSpPr>
          <p:grpSp>
            <p:nvGrpSpPr>
              <p:cNvPr id="21" name="Google Shape;226;g128bfa24511_0_26"/>
              <p:cNvGrpSpPr/>
              <p:nvPr/>
            </p:nvGrpSpPr>
            <p:grpSpPr>
              <a:xfrm>
                <a:off x="106153" y="350901"/>
                <a:ext cx="572700" cy="572700"/>
                <a:chOff x="5861381" y="710466"/>
                <a:chExt cx="572700" cy="572700"/>
              </a:xfrm>
            </p:grpSpPr>
            <p:sp>
              <p:nvSpPr>
                <p:cNvPr id="23" name="Google Shape;227;g128bfa24511_0_26"/>
                <p:cNvSpPr/>
                <p:nvPr/>
              </p:nvSpPr>
              <p:spPr>
                <a:xfrm>
                  <a:off x="5861381" y="710466"/>
                  <a:ext cx="572700" cy="572700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28;g128bfa24511_0_26"/>
                <p:cNvSpPr/>
                <p:nvPr/>
              </p:nvSpPr>
              <p:spPr>
                <a:xfrm>
                  <a:off x="6016017" y="865112"/>
                  <a:ext cx="263358" cy="263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2281" y="19846"/>
                      </a:moveTo>
                      <a:lnTo>
                        <a:pt x="9413" y="12882"/>
                      </a:lnTo>
                      <a:lnTo>
                        <a:pt x="19655" y="2640"/>
                      </a:lnTo>
                      <a:cubicBezTo>
                        <a:pt x="19655" y="2640"/>
                        <a:pt x="12281" y="19846"/>
                        <a:pt x="12281" y="19846"/>
                      </a:cubicBezTo>
                      <a:close/>
                      <a:moveTo>
                        <a:pt x="1755" y="9320"/>
                      </a:moveTo>
                      <a:lnTo>
                        <a:pt x="18960" y="1945"/>
                      </a:lnTo>
                      <a:lnTo>
                        <a:pt x="8719" y="12187"/>
                      </a:lnTo>
                      <a:cubicBezTo>
                        <a:pt x="8719" y="12187"/>
                        <a:pt x="1755" y="9320"/>
                        <a:pt x="1755" y="9320"/>
                      </a:cubicBezTo>
                      <a:close/>
                      <a:moveTo>
                        <a:pt x="21600" y="491"/>
                      </a:moveTo>
                      <a:cubicBezTo>
                        <a:pt x="21600" y="220"/>
                        <a:pt x="21380" y="0"/>
                        <a:pt x="21109" y="0"/>
                      </a:cubicBezTo>
                      <a:cubicBezTo>
                        <a:pt x="21034" y="0"/>
                        <a:pt x="20964" y="20"/>
                        <a:pt x="20900" y="52"/>
                      </a:cubicBezTo>
                      <a:lnTo>
                        <a:pt x="20898" y="48"/>
                      </a:lnTo>
                      <a:lnTo>
                        <a:pt x="302" y="8875"/>
                      </a:lnTo>
                      <a:cubicBezTo>
                        <a:pt x="301" y="8875"/>
                        <a:pt x="299" y="8876"/>
                        <a:pt x="297" y="8877"/>
                      </a:cubicBezTo>
                      <a:lnTo>
                        <a:pt x="280" y="8885"/>
                      </a:lnTo>
                      <a:lnTo>
                        <a:pt x="281" y="8887"/>
                      </a:lnTo>
                      <a:cubicBezTo>
                        <a:pt x="116" y="8967"/>
                        <a:pt x="0" y="9132"/>
                        <a:pt x="0" y="9327"/>
                      </a:cubicBezTo>
                      <a:cubicBezTo>
                        <a:pt x="0" y="9550"/>
                        <a:pt x="151" y="9731"/>
                        <a:pt x="355" y="9791"/>
                      </a:cubicBezTo>
                      <a:lnTo>
                        <a:pt x="353" y="9799"/>
                      </a:lnTo>
                      <a:lnTo>
                        <a:pt x="8462" y="13138"/>
                      </a:lnTo>
                      <a:lnTo>
                        <a:pt x="11801" y="21248"/>
                      </a:lnTo>
                      <a:lnTo>
                        <a:pt x="11809" y="21245"/>
                      </a:lnTo>
                      <a:cubicBezTo>
                        <a:pt x="11869" y="21449"/>
                        <a:pt x="12050" y="21600"/>
                        <a:pt x="12273" y="21600"/>
                      </a:cubicBezTo>
                      <a:cubicBezTo>
                        <a:pt x="12468" y="21600"/>
                        <a:pt x="12634" y="21484"/>
                        <a:pt x="12713" y="21319"/>
                      </a:cubicBezTo>
                      <a:lnTo>
                        <a:pt x="12716" y="21320"/>
                      </a:lnTo>
                      <a:lnTo>
                        <a:pt x="12723" y="21303"/>
                      </a:lnTo>
                      <a:cubicBezTo>
                        <a:pt x="12724" y="21301"/>
                        <a:pt x="12725" y="21300"/>
                        <a:pt x="12725" y="21298"/>
                      </a:cubicBezTo>
                      <a:lnTo>
                        <a:pt x="21553" y="702"/>
                      </a:lnTo>
                      <a:lnTo>
                        <a:pt x="21547" y="699"/>
                      </a:lnTo>
                      <a:cubicBezTo>
                        <a:pt x="21578" y="636"/>
                        <a:pt x="21600" y="567"/>
                        <a:pt x="21600" y="491"/>
                      </a:cubicBezTo>
                      <a:moveTo>
                        <a:pt x="7855" y="16200"/>
                      </a:moveTo>
                      <a:cubicBezTo>
                        <a:pt x="7719" y="16200"/>
                        <a:pt x="7596" y="16255"/>
                        <a:pt x="7507" y="16344"/>
                      </a:cubicBezTo>
                      <a:lnTo>
                        <a:pt x="6035" y="17817"/>
                      </a:lnTo>
                      <a:cubicBezTo>
                        <a:pt x="5946" y="17905"/>
                        <a:pt x="5891" y="18029"/>
                        <a:pt x="5891" y="18164"/>
                      </a:cubicBezTo>
                      <a:cubicBezTo>
                        <a:pt x="5891" y="18435"/>
                        <a:pt x="6111" y="18655"/>
                        <a:pt x="6382" y="18655"/>
                      </a:cubicBezTo>
                      <a:cubicBezTo>
                        <a:pt x="6517" y="18655"/>
                        <a:pt x="6640" y="18600"/>
                        <a:pt x="6729" y="18511"/>
                      </a:cubicBezTo>
                      <a:lnTo>
                        <a:pt x="8202" y="17038"/>
                      </a:lnTo>
                      <a:cubicBezTo>
                        <a:pt x="8291" y="16950"/>
                        <a:pt x="8345" y="16827"/>
                        <a:pt x="8345" y="16691"/>
                      </a:cubicBezTo>
                      <a:cubicBezTo>
                        <a:pt x="8345" y="16420"/>
                        <a:pt x="8126" y="16200"/>
                        <a:pt x="7855" y="16200"/>
                      </a:cubicBezTo>
                      <a:moveTo>
                        <a:pt x="7855" y="14237"/>
                      </a:moveTo>
                      <a:cubicBezTo>
                        <a:pt x="7855" y="13966"/>
                        <a:pt x="7635" y="13745"/>
                        <a:pt x="7364" y="13745"/>
                      </a:cubicBezTo>
                      <a:cubicBezTo>
                        <a:pt x="7228" y="13745"/>
                        <a:pt x="7105" y="13801"/>
                        <a:pt x="7017" y="13889"/>
                      </a:cubicBezTo>
                      <a:lnTo>
                        <a:pt x="2107" y="18798"/>
                      </a:lnTo>
                      <a:cubicBezTo>
                        <a:pt x="2019" y="18888"/>
                        <a:pt x="1964" y="19011"/>
                        <a:pt x="1964" y="19145"/>
                      </a:cubicBezTo>
                      <a:cubicBezTo>
                        <a:pt x="1964" y="19417"/>
                        <a:pt x="2184" y="19636"/>
                        <a:pt x="2455" y="19636"/>
                      </a:cubicBezTo>
                      <a:cubicBezTo>
                        <a:pt x="2590" y="19636"/>
                        <a:pt x="2713" y="19582"/>
                        <a:pt x="2802" y="19493"/>
                      </a:cubicBezTo>
                      <a:lnTo>
                        <a:pt x="7711" y="14583"/>
                      </a:lnTo>
                      <a:cubicBezTo>
                        <a:pt x="7800" y="14495"/>
                        <a:pt x="7855" y="14372"/>
                        <a:pt x="7855" y="14237"/>
                      </a:cubicBezTo>
                      <a:moveTo>
                        <a:pt x="4765" y="14583"/>
                      </a:moveTo>
                      <a:lnTo>
                        <a:pt x="5256" y="14093"/>
                      </a:lnTo>
                      <a:cubicBezTo>
                        <a:pt x="5345" y="14004"/>
                        <a:pt x="5400" y="13881"/>
                        <a:pt x="5400" y="13745"/>
                      </a:cubicBezTo>
                      <a:cubicBezTo>
                        <a:pt x="5400" y="13475"/>
                        <a:pt x="5180" y="13255"/>
                        <a:pt x="4909" y="13255"/>
                      </a:cubicBezTo>
                      <a:cubicBezTo>
                        <a:pt x="4774" y="13255"/>
                        <a:pt x="4651" y="13310"/>
                        <a:pt x="4562" y="13398"/>
                      </a:cubicBezTo>
                      <a:lnTo>
                        <a:pt x="4071" y="13889"/>
                      </a:lnTo>
                      <a:cubicBezTo>
                        <a:pt x="3982" y="13979"/>
                        <a:pt x="3927" y="14101"/>
                        <a:pt x="3927" y="14237"/>
                      </a:cubicBezTo>
                      <a:cubicBezTo>
                        <a:pt x="3927" y="14507"/>
                        <a:pt x="4147" y="14727"/>
                        <a:pt x="4418" y="14727"/>
                      </a:cubicBezTo>
                      <a:cubicBezTo>
                        <a:pt x="4554" y="14727"/>
                        <a:pt x="4676" y="14673"/>
                        <a:pt x="4765" y="14583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" name="Google Shape;229;g128bfa24511_0_26"/>
              <p:cNvSpPr txBox="1"/>
              <p:nvPr/>
            </p:nvSpPr>
            <p:spPr>
              <a:xfrm>
                <a:off x="633769" y="206367"/>
                <a:ext cx="6428767" cy="7662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607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2800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結論與建議</a:t>
                </a:r>
                <a:endParaRPr lang="en-US" altLang="zh-TW" sz="2800" b="1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cxnSp>
          <p:nvCxnSpPr>
            <p:cNvPr id="17" name="Google Shape;230;g128bfa24511_0_26"/>
            <p:cNvCxnSpPr/>
            <p:nvPr/>
          </p:nvCxnSpPr>
          <p:spPr>
            <a:xfrm>
              <a:off x="847071" y="975267"/>
              <a:ext cx="2962800" cy="0"/>
            </a:xfrm>
            <a:prstGeom prst="straightConnector1">
              <a:avLst/>
            </a:prstGeom>
            <a:noFill/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202912"/>
              </p:ext>
            </p:extLst>
          </p:nvPr>
        </p:nvGraphicFramePr>
        <p:xfrm>
          <a:off x="1030336" y="1327314"/>
          <a:ext cx="9864405" cy="5062334"/>
        </p:xfrm>
        <a:graphic>
          <a:graphicData uri="http://schemas.openxmlformats.org/drawingml/2006/table">
            <a:tbl>
              <a:tblPr>
                <a:tableStyleId>{FFA5BF68-EFA6-4D7C-AFAC-43D200BF11CF}</a:tableStyleId>
              </a:tblPr>
              <a:tblGrid>
                <a:gridCol w="2004399">
                  <a:extLst>
                    <a:ext uri="{9D8B030D-6E8A-4147-A177-3AD203B41FA5}">
                      <a16:colId xmlns:a16="http://schemas.microsoft.com/office/drawing/2014/main" val="521842486"/>
                    </a:ext>
                  </a:extLst>
                </a:gridCol>
                <a:gridCol w="2673566">
                  <a:extLst>
                    <a:ext uri="{9D8B030D-6E8A-4147-A177-3AD203B41FA5}">
                      <a16:colId xmlns:a16="http://schemas.microsoft.com/office/drawing/2014/main" val="1442611289"/>
                    </a:ext>
                  </a:extLst>
                </a:gridCol>
                <a:gridCol w="5186440">
                  <a:extLst>
                    <a:ext uri="{9D8B030D-6E8A-4147-A177-3AD203B41FA5}">
                      <a16:colId xmlns:a16="http://schemas.microsoft.com/office/drawing/2014/main" val="933178369"/>
                    </a:ext>
                  </a:extLst>
                </a:gridCol>
              </a:tblGrid>
              <a:tr h="428955">
                <a:tc>
                  <a:txBody>
                    <a:bodyPr/>
                    <a:lstStyle/>
                    <a:p>
                      <a:pPr algn="ctr" fontAlgn="b">
                        <a:lnSpc>
                          <a:spcPct val="125000"/>
                        </a:lnSpc>
                      </a:pPr>
                      <a:r>
                        <a:rPr lang="zh-TW" altLang="en-US" sz="1800" b="1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作業中心</a:t>
                      </a:r>
                      <a:endParaRPr lang="zh-TW" altLang="en-US" sz="18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25000"/>
                        </a:lnSpc>
                      </a:pPr>
                      <a:r>
                        <a:rPr lang="zh-TW" altLang="en-US" sz="1800" b="1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25000"/>
                        </a:lnSpc>
                      </a:pPr>
                      <a:r>
                        <a:rPr lang="zh-TW" altLang="en-US" sz="1800" b="1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建議</a:t>
                      </a:r>
                      <a:endParaRPr lang="zh-TW" altLang="en-US" sz="1800" b="1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687607"/>
                  </a:ext>
                </a:extLst>
              </a:tr>
              <a:tr h="925709"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25000"/>
                        </a:lnSpc>
                      </a:pPr>
                      <a:r>
                        <a:rPr lang="zh-TW" altLang="en-US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設計部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25000"/>
                        </a:lnSpc>
                      </a:pPr>
                      <a:r>
                        <a:rPr lang="zh-TW" altLang="en-US" sz="18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咖</a:t>
                      </a:r>
                      <a:r>
                        <a:rPr lang="zh-TW" altLang="en-US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央：客製化產品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</a:t>
                      </a:r>
                      <a:r>
                        <a:rPr lang="zh-TW" altLang="en-US" sz="1800" b="1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提高單價</a:t>
                      </a:r>
                      <a:r>
                        <a:rPr lang="zh-TW" altLang="en-US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為主，並搭配降低內部失敗作業成本</a:t>
                      </a:r>
                      <a:endParaRPr lang="en-US" altLang="zh-TW" sz="1800" b="0" i="0" u="none" strike="noStrike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 fontAlgn="b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成本次期改善目標可以設算結果參考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15984097"/>
                  </a:ext>
                </a:extLst>
              </a:tr>
              <a:tr h="925709">
                <a:tc vMerge="1">
                  <a:txBody>
                    <a:bodyPr/>
                    <a:lstStyle/>
                    <a:p>
                      <a:pPr algn="ctr" fontAlgn="b"/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25000"/>
                        </a:lnSpc>
                      </a:pPr>
                      <a:r>
                        <a:rPr lang="zh-TW" altLang="en-US" sz="1800" b="0" i="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咖</a:t>
                      </a:r>
                      <a:r>
                        <a:rPr lang="zh-TW" altLang="en-US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央：模組化產品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</a:t>
                      </a:r>
                      <a:r>
                        <a:rPr lang="zh-TW" altLang="en-US" sz="1800" b="1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降低內部失敗與其他非預防鑑定成本</a:t>
                      </a:r>
                      <a:r>
                        <a:rPr lang="zh-TW" altLang="en-US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為主</a:t>
                      </a:r>
                      <a:endParaRPr lang="en-US" altLang="zh-TW" sz="1800" b="0" i="0" u="none" strike="noStrike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indent="-285750" algn="l" defTabSz="914400" rtl="0" eaLnBrk="1" fontAlgn="b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成本次期改善目標可以設算結果參考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07213953"/>
                  </a:ext>
                </a:extLst>
              </a:tr>
              <a:tr h="925709">
                <a:tc>
                  <a:txBody>
                    <a:bodyPr/>
                    <a:lstStyle/>
                    <a:p>
                      <a:pPr algn="ctr" fontAlgn="b">
                        <a:lnSpc>
                          <a:spcPct val="125000"/>
                        </a:lnSpc>
                      </a:pPr>
                      <a:r>
                        <a:rPr lang="zh-TW" altLang="en-US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業務部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25000"/>
                        </a:lnSpc>
                      </a:pPr>
                      <a:r>
                        <a:rPr lang="zh-TW" altLang="en-US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各專案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可利用閒置產能於「了解客戶專案」、開發新客戶作業</a:t>
                      </a:r>
                      <a:endParaRPr lang="zh-TW" altLang="en-US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7512074"/>
                  </a:ext>
                </a:extLst>
              </a:tr>
              <a:tr h="428955">
                <a:tc>
                  <a:txBody>
                    <a:bodyPr/>
                    <a:lstStyle/>
                    <a:p>
                      <a:pPr algn="ctr" fontAlgn="b">
                        <a:lnSpc>
                          <a:spcPct val="125000"/>
                        </a:lnSpc>
                      </a:pPr>
                      <a:r>
                        <a:rPr lang="zh-TW" altLang="en-US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設計部</a:t>
                      </a:r>
                      <a:r>
                        <a:rPr lang="en-US" altLang="zh-TW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&amp;</a:t>
                      </a:r>
                      <a:r>
                        <a:rPr lang="zh-TW" altLang="en-US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業務部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25000"/>
                        </a:lnSpc>
                      </a:pPr>
                      <a:r>
                        <a:rPr lang="zh-TW" altLang="en-US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各專案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降低歷史性開會時間，以降至</a:t>
                      </a:r>
                      <a:r>
                        <a:rPr lang="en-US" altLang="zh-TW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為最終目標</a:t>
                      </a:r>
                      <a:endParaRPr lang="zh-TW" altLang="en-US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86027617"/>
                  </a:ext>
                </a:extLst>
              </a:tr>
              <a:tr h="1427297">
                <a:tc>
                  <a:txBody>
                    <a:bodyPr/>
                    <a:lstStyle/>
                    <a:p>
                      <a:pPr algn="ctr" fontAlgn="b">
                        <a:lnSpc>
                          <a:spcPct val="125000"/>
                        </a:lnSpc>
                      </a:pPr>
                      <a:r>
                        <a:rPr lang="en-US" altLang="zh-TW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BU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25000"/>
                        </a:lnSpc>
                      </a:pPr>
                      <a:r>
                        <a:rPr lang="zh-TW" altLang="en-US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各專案</a:t>
                      </a:r>
                      <a:endParaRPr lang="en-US" altLang="zh-TW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持續填寫</a:t>
                      </a:r>
                      <a:r>
                        <a:rPr lang="en-US" altLang="zh-TW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timer(</a:t>
                      </a:r>
                      <a:r>
                        <a:rPr lang="zh-TW" altLang="en-US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很重要</a:t>
                      </a:r>
                      <a:r>
                        <a:rPr lang="en-US" altLang="zh-TW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!!)</a:t>
                      </a:r>
                    </a:p>
                    <a:p>
                      <a:pPr marL="285750" indent="-285750" algn="l" fontAlgn="b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建立</a:t>
                      </a:r>
                      <a:r>
                        <a:rPr lang="en-US" altLang="zh-TW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BU</a:t>
                      </a:r>
                      <a:r>
                        <a:rPr lang="zh-TW" altLang="en-US" sz="1800" b="0" i="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明細帳，若可註明歸屬之客戶專案與產品更好</a:t>
                      </a:r>
                      <a:endParaRPr lang="zh-TW" altLang="en-US" sz="1800" b="0" i="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6131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26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9"/>
          <p:cNvSpPr/>
          <p:nvPr/>
        </p:nvSpPr>
        <p:spPr>
          <a:xfrm>
            <a:off x="4797095" y="4451881"/>
            <a:ext cx="295465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Microsoft JhengHei"/>
              <a:buNone/>
            </a:pPr>
            <a:r>
              <a:rPr lang="zh-TW" sz="54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謝謝聆聽</a:t>
            </a:r>
            <a:endParaRPr sz="54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"/>
          <p:cNvSpPr txBox="1"/>
          <p:nvPr/>
        </p:nvSpPr>
        <p:spPr>
          <a:xfrm>
            <a:off x="1921383" y="423272"/>
            <a:ext cx="5524445" cy="607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zh-TW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模組一</a:t>
            </a:r>
            <a:r>
              <a:rPr kumimoji="0" lang="en-US" altLang="zh-TW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kumimoji="0" lang="zh-TW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設計價值標的</a:t>
            </a:r>
            <a:r>
              <a:rPr kumimoji="0" lang="en-US" altLang="zh-TW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-</a:t>
            </a:r>
            <a:r>
              <a:rPr kumimoji="0" lang="zh-TW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產品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83" name="Google Shape;183;p5"/>
          <p:cNvGrpSpPr/>
          <p:nvPr/>
        </p:nvGrpSpPr>
        <p:grpSpPr>
          <a:xfrm>
            <a:off x="1194117" y="470010"/>
            <a:ext cx="572631" cy="572631"/>
            <a:chOff x="5861381" y="710466"/>
            <a:chExt cx="572631" cy="572631"/>
          </a:xfrm>
        </p:grpSpPr>
        <p:sp>
          <p:nvSpPr>
            <p:cNvPr id="184" name="Google Shape;184;p5"/>
            <p:cNvSpPr/>
            <p:nvPr/>
          </p:nvSpPr>
          <p:spPr>
            <a:xfrm>
              <a:off x="5861381" y="710466"/>
              <a:ext cx="572631" cy="572631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6016017" y="865112"/>
              <a:ext cx="263359" cy="2633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86" name="Google Shape;186;p5"/>
          <p:cNvSpPr txBox="1"/>
          <p:nvPr/>
        </p:nvSpPr>
        <p:spPr>
          <a:xfrm>
            <a:off x="1181842" y="1185520"/>
            <a:ext cx="5625296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將產品分類為 </a:t>
            </a: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: </a:t>
            </a:r>
            <a:r>
              <a:rPr kumimoji="0" lang="zh-TW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模組</a:t>
            </a:r>
            <a:r>
              <a:rPr kumimoji="0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(P)</a:t>
            </a:r>
            <a:r>
              <a:rPr kumimoji="0" lang="zh-TW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/ </a:t>
            </a: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客</a:t>
            </a:r>
            <a:r>
              <a:rPr kumimoji="0" lang="zh-TW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訂</a:t>
            </a:r>
            <a:r>
              <a:rPr kumimoji="0" lang="en-US" altLang="zh-TW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(PP)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sz="1800" dirty="0">
                <a:latin typeface="Microsoft JhengHei"/>
                <a:ea typeface="Microsoft JhengHei"/>
                <a:sym typeface="Microsoft JhengHei"/>
              </a:rPr>
              <a:t>模組化產品</a:t>
            </a:r>
            <a:r>
              <a:rPr lang="zh-TW" altLang="en-US" sz="1800" dirty="0" smtClean="0">
                <a:latin typeface="Microsoft JhengHei"/>
                <a:ea typeface="Microsoft JhengHei"/>
                <a:sym typeface="Microsoft JhengHei"/>
              </a:rPr>
              <a:t>主要為零件可拆解組裝設計之產品</a:t>
            </a:r>
            <a:endParaRPr lang="en-US" altLang="zh-TW" sz="1800" dirty="0" smtClean="0">
              <a:latin typeface="Microsoft JhengHei"/>
              <a:ea typeface="Microsoft JhengHei"/>
              <a:sym typeface="Microsoft JhengHe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sym typeface="Microsoft JhengHei"/>
              </a:rPr>
              <a:t>客</a:t>
            </a:r>
            <a:r>
              <a:rPr kumimoji="0" lang="zh-TW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sym typeface="Microsoft JhengHei"/>
              </a:rPr>
              <a:t>訂產品即為客製化產品，分為從無到有重新設計</a:t>
            </a:r>
            <a:r>
              <a:rPr kumimoji="0" lang="en-US" altLang="zh-TW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sym typeface="Microsoft JhengHei"/>
              </a:rPr>
              <a:t>&amp;</a:t>
            </a:r>
            <a:r>
              <a:rPr kumimoji="0" lang="zh-TW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sym typeface="Microsoft JhengHei"/>
              </a:rPr>
              <a:t>客戶已提供外型</a:t>
            </a: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rial"/>
            </a:endParaRPr>
          </a:p>
        </p:txBody>
      </p:sp>
      <p:cxnSp>
        <p:nvCxnSpPr>
          <p:cNvPr id="187" name="Google Shape;187;p5"/>
          <p:cNvCxnSpPr/>
          <p:nvPr/>
        </p:nvCxnSpPr>
        <p:spPr>
          <a:xfrm>
            <a:off x="2024743" y="1030874"/>
            <a:ext cx="5122506" cy="0"/>
          </a:xfrm>
          <a:prstGeom prst="straightConnector1">
            <a:avLst/>
          </a:prstGeom>
          <a:noFill/>
          <a:ln w="28575" cap="flat" cmpd="sng">
            <a:solidFill>
              <a:srgbClr val="01010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188" name="Google Shape;188;p5"/>
          <p:cNvGraphicFramePr/>
          <p:nvPr>
            <p:extLst>
              <p:ext uri="{D42A27DB-BD31-4B8C-83A1-F6EECF244321}">
                <p14:modId xmlns:p14="http://schemas.microsoft.com/office/powerpoint/2010/main" val="3157882395"/>
              </p:ext>
            </p:extLst>
          </p:nvPr>
        </p:nvGraphicFramePr>
        <p:xfrm>
          <a:off x="1766748" y="3157065"/>
          <a:ext cx="4455485" cy="259964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8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6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產品代碼</a:t>
                      </a:r>
                      <a:endParaRPr sz="18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描述</a:t>
                      </a:r>
                      <a:endParaRPr sz="1800" b="1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分類</a:t>
                      </a:r>
                      <a:endParaRPr sz="18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P001</a:t>
                      </a:r>
                      <a:endParaRPr sz="18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黑藤椅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模組</a:t>
                      </a:r>
                      <a:endParaRPr sz="18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P002</a:t>
                      </a:r>
                      <a:endParaRPr sz="18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白藤椅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模組</a:t>
                      </a:r>
                      <a:endParaRPr sz="18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P003</a:t>
                      </a:r>
                      <a:endParaRPr sz="18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白鐵椅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模組</a:t>
                      </a:r>
                      <a:endParaRPr sz="18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P004</a:t>
                      </a:r>
                      <a:endParaRPr sz="18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黑鐵椅</a:t>
                      </a:r>
                      <a:endParaRPr sz="18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模組</a:t>
                      </a:r>
                      <a:endParaRPr sz="1800" b="1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9" name="Google Shape;189;p5"/>
          <p:cNvGraphicFramePr/>
          <p:nvPr>
            <p:extLst>
              <p:ext uri="{D42A27DB-BD31-4B8C-83A1-F6EECF244321}">
                <p14:modId xmlns:p14="http://schemas.microsoft.com/office/powerpoint/2010/main" val="4125002034"/>
              </p:ext>
            </p:extLst>
          </p:nvPr>
        </p:nvGraphicFramePr>
        <p:xfrm>
          <a:off x="7600463" y="458724"/>
          <a:ext cx="3706525" cy="620749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9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產品代碼</a:t>
                      </a:r>
                      <a:endParaRPr sz="1600" b="1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描述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分類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PP01</a:t>
                      </a:r>
                      <a:endParaRPr sz="16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玻璃桌(春室)</a:t>
                      </a:r>
                      <a:endParaRPr sz="16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客訂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PP02</a:t>
                      </a:r>
                      <a:endParaRPr sz="16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鐵椅(春室)</a:t>
                      </a:r>
                      <a:endParaRPr sz="16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客訂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PP04</a:t>
                      </a:r>
                      <a:endParaRPr sz="16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樹脂椅子(春室)</a:t>
                      </a:r>
                      <a:endParaRPr sz="16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客訂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PP05</a:t>
                      </a:r>
                      <a:endParaRPr sz="16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餐具回收架(春室)</a:t>
                      </a:r>
                      <a:endParaRPr sz="16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客訂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PP06</a:t>
                      </a:r>
                      <a:endParaRPr sz="16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鐵桌(春室)</a:t>
                      </a:r>
                      <a:endParaRPr sz="16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客訂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PP07</a:t>
                      </a:r>
                      <a:endParaRPr sz="16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低桌(春室)</a:t>
                      </a:r>
                      <a:endParaRPr sz="16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客訂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PP08</a:t>
                      </a:r>
                      <a:endParaRPr sz="16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餐桌及吧台(春室)</a:t>
                      </a:r>
                      <a:endParaRPr sz="16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客訂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PP09</a:t>
                      </a:r>
                      <a:endParaRPr sz="16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層列架(Ca)</a:t>
                      </a:r>
                      <a:endParaRPr sz="16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客訂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5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PP10</a:t>
                      </a:r>
                      <a:endParaRPr sz="16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鐵桌(Ca)</a:t>
                      </a:r>
                      <a:endParaRPr sz="16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客訂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5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PP11</a:t>
                      </a:r>
                      <a:endParaRPr sz="16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鐵椅(Ca)</a:t>
                      </a:r>
                      <a:endParaRPr sz="16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客訂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5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PP12</a:t>
                      </a:r>
                      <a:endParaRPr sz="16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鐵桌(咖央)</a:t>
                      </a:r>
                      <a:endParaRPr sz="16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客訂</a:t>
                      </a:r>
                      <a:endParaRPr sz="1600"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5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PP13</a:t>
                      </a:r>
                      <a:endParaRPr sz="16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鐵椅(咖央)</a:t>
                      </a:r>
                      <a:endParaRPr sz="16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客訂</a:t>
                      </a:r>
                      <a:endParaRPr sz="1600" b="1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9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 txBox="1"/>
          <p:nvPr/>
        </p:nvSpPr>
        <p:spPr>
          <a:xfrm>
            <a:off x="1299825" y="444091"/>
            <a:ext cx="568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zh-TW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模組一</a:t>
            </a:r>
            <a:r>
              <a:rPr kumimoji="0" lang="en-US" altLang="zh-TW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kumimoji="0" lang="zh-TW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設計價值標的</a:t>
            </a:r>
            <a:r>
              <a:rPr kumimoji="0" lang="en-US" altLang="zh-TW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-</a:t>
            </a:r>
            <a:r>
              <a:rPr kumimoji="0" lang="zh-TW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客戶與專案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95" name="Google Shape;195;p6"/>
          <p:cNvGrpSpPr/>
          <p:nvPr/>
        </p:nvGrpSpPr>
        <p:grpSpPr>
          <a:xfrm>
            <a:off x="572559" y="490829"/>
            <a:ext cx="572631" cy="572631"/>
            <a:chOff x="5861381" y="710466"/>
            <a:chExt cx="572631" cy="572631"/>
          </a:xfrm>
        </p:grpSpPr>
        <p:sp>
          <p:nvSpPr>
            <p:cNvPr id="196" name="Google Shape;196;p6"/>
            <p:cNvSpPr/>
            <p:nvPr/>
          </p:nvSpPr>
          <p:spPr>
            <a:xfrm>
              <a:off x="5861381" y="710466"/>
              <a:ext cx="572631" cy="572631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6016017" y="865112"/>
              <a:ext cx="263359" cy="2633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198" name="Google Shape;198;p6"/>
          <p:cNvCxnSpPr/>
          <p:nvPr/>
        </p:nvCxnSpPr>
        <p:spPr>
          <a:xfrm>
            <a:off x="1403185" y="1051693"/>
            <a:ext cx="5150400" cy="11700"/>
          </a:xfrm>
          <a:prstGeom prst="straightConnector1">
            <a:avLst/>
          </a:prstGeom>
          <a:noFill/>
          <a:ln w="28575" cap="flat" cmpd="sng">
            <a:solidFill>
              <a:srgbClr val="01010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199" name="Google Shape;199;p6"/>
          <p:cNvGraphicFramePr/>
          <p:nvPr>
            <p:extLst>
              <p:ext uri="{D42A27DB-BD31-4B8C-83A1-F6EECF244321}">
                <p14:modId xmlns:p14="http://schemas.microsoft.com/office/powerpoint/2010/main" val="781834282"/>
              </p:ext>
            </p:extLst>
          </p:nvPr>
        </p:nvGraphicFramePr>
        <p:xfrm>
          <a:off x="439838" y="2087448"/>
          <a:ext cx="10938076" cy="217618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45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5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8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8449">
                  <a:extLst>
                    <a:ext uri="{9D8B030D-6E8A-4147-A177-3AD203B41FA5}">
                      <a16:colId xmlns:a16="http://schemas.microsoft.com/office/drawing/2014/main" val="760923438"/>
                    </a:ext>
                  </a:extLst>
                </a:gridCol>
              </a:tblGrid>
              <a:tr h="265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4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顧客代碼</a:t>
                      </a:r>
                      <a:endParaRPr sz="2400" b="1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75" marR="6857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  <a:endParaRPr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75" marR="6857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專案代碼</a:t>
                      </a:r>
                      <a:endParaRPr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050" marR="1905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專案性質</a:t>
                      </a:r>
                      <a:endParaRPr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050" marR="1905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4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C001</a:t>
                      </a:r>
                      <a:endParaRPr sz="24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75" marR="68575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4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Cafein</a:t>
                      </a:r>
                      <a:endParaRPr sz="24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PJ001</a:t>
                      </a:r>
                      <a:endParaRPr sz="24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400" u="none" strike="noStrike" cap="none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客戶已提供外型</a:t>
                      </a:r>
                      <a:endParaRPr sz="24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4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C004</a:t>
                      </a:r>
                      <a:endParaRPr sz="24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75" marR="68575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4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南美春室 (春池玻璃)</a:t>
                      </a:r>
                      <a:endParaRPr sz="24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PJ002</a:t>
                      </a:r>
                      <a:endParaRPr sz="24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C009</a:t>
                      </a:r>
                      <a:endParaRPr sz="2400" u="none" strike="noStrike" cap="none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75" marR="68575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咖央</a:t>
                      </a:r>
                      <a:endParaRPr sz="24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PJ003</a:t>
                      </a:r>
                      <a:endParaRPr sz="24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4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從無到有重新設計</a:t>
                      </a:r>
                      <a:endParaRPr sz="24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93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 txBox="1"/>
          <p:nvPr/>
        </p:nvSpPr>
        <p:spPr>
          <a:xfrm>
            <a:off x="1299825" y="312687"/>
            <a:ext cx="5683200" cy="78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模組一</a:t>
            </a:r>
            <a:r>
              <a:rPr kumimoji="0" lang="en-US" altLang="zh-TW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kumimoji="0" lang="zh-TW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產品融入循環經濟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95" name="Google Shape;195;p6"/>
          <p:cNvGrpSpPr/>
          <p:nvPr/>
        </p:nvGrpSpPr>
        <p:grpSpPr>
          <a:xfrm>
            <a:off x="572559" y="490829"/>
            <a:ext cx="572631" cy="572631"/>
            <a:chOff x="5861381" y="710466"/>
            <a:chExt cx="572631" cy="572631"/>
          </a:xfrm>
        </p:grpSpPr>
        <p:sp>
          <p:nvSpPr>
            <p:cNvPr id="196" name="Google Shape;196;p6"/>
            <p:cNvSpPr/>
            <p:nvPr/>
          </p:nvSpPr>
          <p:spPr>
            <a:xfrm>
              <a:off x="5861381" y="710466"/>
              <a:ext cx="572631" cy="572631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6016017" y="865112"/>
              <a:ext cx="263359" cy="2633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198" name="Google Shape;198;p6"/>
          <p:cNvCxnSpPr/>
          <p:nvPr/>
        </p:nvCxnSpPr>
        <p:spPr>
          <a:xfrm>
            <a:off x="1403185" y="1051693"/>
            <a:ext cx="5150400" cy="11700"/>
          </a:xfrm>
          <a:prstGeom prst="straightConnector1">
            <a:avLst/>
          </a:prstGeom>
          <a:noFill/>
          <a:ln w="28575" cap="flat" cmpd="sng">
            <a:solidFill>
              <a:srgbClr val="01010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22" y="1266157"/>
            <a:ext cx="4845607" cy="212726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文字方塊 2"/>
          <p:cNvSpPr txBox="1"/>
          <p:nvPr/>
        </p:nvSpPr>
        <p:spPr>
          <a:xfrm>
            <a:off x="5477729" y="1620016"/>
            <a:ext cx="5140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Cafein</a:t>
            </a: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鐵桌</a:t>
            </a: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：結合樂土設計製造而成</a:t>
            </a:r>
            <a:endParaRPr kumimoji="0" lang="en-US" altLang="zh-TW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樂土為成大教授帶領學生將台灣水庫</a:t>
            </a: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淤泥循環再生</a:t>
            </a: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為水泥</a:t>
            </a:r>
            <a:endParaRPr kumimoji="0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t="27159" b="10245"/>
          <a:stretch/>
        </p:blipFill>
        <p:spPr>
          <a:xfrm>
            <a:off x="244647" y="3596181"/>
            <a:ext cx="2317076" cy="313915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1" name="文字方塊 10"/>
          <p:cNvSpPr txBox="1"/>
          <p:nvPr/>
        </p:nvSpPr>
        <p:spPr>
          <a:xfrm>
            <a:off x="9682290" y="3961110"/>
            <a:ext cx="23835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咖央</a:t>
            </a: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模組化</a:t>
            </a: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桌椅</a:t>
            </a: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：</a:t>
            </a:r>
            <a:endParaRPr kumimoji="0" lang="en-US" altLang="zh-TW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可拆解</a:t>
            </a: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變換材質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與樣</a:t>
            </a: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貌，亦</a:t>
            </a: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可僅針對損壞部位進行更換，無須替換整張桌椅</a:t>
            </a: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，讓每個部位都能盡最大效用</a:t>
            </a:r>
            <a:endParaRPr kumimoji="0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/>
          <a:srcRect t="33020" b="37057"/>
          <a:stretch/>
        </p:blipFill>
        <p:spPr>
          <a:xfrm>
            <a:off x="5684340" y="3801788"/>
            <a:ext cx="3961164" cy="256541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3" name="文字方塊 12"/>
          <p:cNvSpPr txBox="1"/>
          <p:nvPr/>
        </p:nvSpPr>
        <p:spPr>
          <a:xfrm>
            <a:off x="2504876" y="4042373"/>
            <a:ext cx="29470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南美春室椅子</a:t>
            </a: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：利用春池</a:t>
            </a: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回收玻璃</a:t>
            </a:r>
            <a:endParaRPr kumimoji="0" lang="en-US" altLang="zh-TW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玻璃回收過程中，必須把玻璃碎成小塊「碎片</a:t>
            </a:r>
            <a:r>
              <a:rPr kumimoji="0" lang="zh-TW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」，擷取此碎形樣貌為設計語彙，進而延續玻璃的生命</a:t>
            </a:r>
            <a:endParaRPr kumimoji="0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2896" y="103027"/>
            <a:ext cx="1342608" cy="13426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0535" y="97440"/>
            <a:ext cx="1348195" cy="134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1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8"/>
          <p:cNvGrpSpPr/>
          <p:nvPr/>
        </p:nvGrpSpPr>
        <p:grpSpPr>
          <a:xfrm>
            <a:off x="1194117" y="470010"/>
            <a:ext cx="572631" cy="572631"/>
            <a:chOff x="5861381" y="710466"/>
            <a:chExt cx="572631" cy="572631"/>
          </a:xfrm>
        </p:grpSpPr>
        <p:sp>
          <p:nvSpPr>
            <p:cNvPr id="206" name="Google Shape;206;p8"/>
            <p:cNvSpPr/>
            <p:nvPr/>
          </p:nvSpPr>
          <p:spPr>
            <a:xfrm>
              <a:off x="5861381" y="710466"/>
              <a:ext cx="572631" cy="572631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6016017" y="865112"/>
              <a:ext cx="263359" cy="2633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8"/>
          <p:cNvSpPr txBox="1"/>
          <p:nvPr/>
        </p:nvSpPr>
        <p:spPr>
          <a:xfrm>
            <a:off x="1921383" y="423271"/>
            <a:ext cx="8530422" cy="607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zh-TW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模組一</a:t>
            </a:r>
            <a:r>
              <a:rPr kumimoji="0" lang="en-US" altLang="zh-TW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kumimoji="0" lang="zh-TW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設計作業中心</a:t>
            </a:r>
            <a:r>
              <a:rPr kumimoji="0" lang="en-US" altLang="zh-TW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–</a:t>
            </a:r>
            <a:r>
              <a:rPr kumimoji="0" lang="zh-TW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依組織架構觀點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09" name="Google Shape;209;p8"/>
          <p:cNvCxnSpPr/>
          <p:nvPr/>
        </p:nvCxnSpPr>
        <p:spPr>
          <a:xfrm>
            <a:off x="2024743" y="1030874"/>
            <a:ext cx="6110264" cy="11767"/>
          </a:xfrm>
          <a:prstGeom prst="straightConnector1">
            <a:avLst/>
          </a:prstGeom>
          <a:noFill/>
          <a:ln w="28575" cap="flat" cmpd="sng">
            <a:solidFill>
              <a:srgbClr val="01010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10" name="Google Shape;210;p8"/>
          <p:cNvGrpSpPr/>
          <p:nvPr/>
        </p:nvGrpSpPr>
        <p:grpSpPr>
          <a:xfrm>
            <a:off x="2558147" y="1960037"/>
            <a:ext cx="6633652" cy="4198333"/>
            <a:chOff x="1094715" y="1143000"/>
            <a:chExt cx="6633652" cy="4198333"/>
          </a:xfrm>
        </p:grpSpPr>
        <p:grpSp>
          <p:nvGrpSpPr>
            <p:cNvPr id="211" name="Google Shape;211;p8"/>
            <p:cNvGrpSpPr/>
            <p:nvPr/>
          </p:nvGrpSpPr>
          <p:grpSpPr>
            <a:xfrm>
              <a:off x="1094715" y="1143000"/>
              <a:ext cx="6577156" cy="4198333"/>
              <a:chOff x="1094715" y="1143000"/>
              <a:chExt cx="6577156" cy="4198333"/>
            </a:xfrm>
          </p:grpSpPr>
          <p:sp>
            <p:nvSpPr>
              <p:cNvPr id="212" name="Google Shape;212;p8"/>
              <p:cNvSpPr txBox="1"/>
              <p:nvPr/>
            </p:nvSpPr>
            <p:spPr>
              <a:xfrm>
                <a:off x="6563971" y="4972033"/>
                <a:ext cx="11079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800"/>
                  <a:buFont typeface="Arial"/>
                  <a:buNone/>
                  <a:tabLst/>
                  <a:defRPr/>
                </a:pPr>
                <a:r>
                  <a:rPr kumimoji="0" lang="zh-TW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作業中心</a:t>
                </a: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3" name="Google Shape;213;p8"/>
              <p:cNvGrpSpPr/>
              <p:nvPr/>
            </p:nvGrpSpPr>
            <p:grpSpPr>
              <a:xfrm>
                <a:off x="1094715" y="1143000"/>
                <a:ext cx="6023299" cy="4171733"/>
                <a:chOff x="1094715" y="1143000"/>
                <a:chExt cx="6023299" cy="4171733"/>
              </a:xfrm>
            </p:grpSpPr>
            <p:grpSp>
              <p:nvGrpSpPr>
                <p:cNvPr id="214" name="Google Shape;214;p8"/>
                <p:cNvGrpSpPr/>
                <p:nvPr/>
              </p:nvGrpSpPr>
              <p:grpSpPr>
                <a:xfrm>
                  <a:off x="3116903" y="4257675"/>
                  <a:ext cx="1221000" cy="1057058"/>
                  <a:chOff x="7369940" y="4257675"/>
                  <a:chExt cx="1221000" cy="1057058"/>
                </a:xfrm>
              </p:grpSpPr>
              <p:sp>
                <p:nvSpPr>
                  <p:cNvPr id="215" name="Google Shape;215;p8"/>
                  <p:cNvSpPr/>
                  <p:nvPr/>
                </p:nvSpPr>
                <p:spPr>
                  <a:xfrm>
                    <a:off x="7369940" y="4257675"/>
                    <a:ext cx="1221000" cy="6288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  <a:tabLst/>
                      <a:defRPr/>
                    </a:pPr>
                    <a:r>
                      <a:rPr kumimoji="0" lang="zh-TW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Arial"/>
                        <a:cs typeface="Arial"/>
                        <a:sym typeface="Arial"/>
                      </a:rPr>
                      <a:t>業務部門</a:t>
                    </a: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  <a:tabLst/>
                      <a:defRPr/>
                    </a:pPr>
                    <a:r>
                      <a:rPr kumimoji="0" lang="zh-TW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Arial"/>
                        <a:cs typeface="Arial"/>
                        <a:sym typeface="Arial"/>
                      </a:rPr>
                      <a:t>（</a:t>
                    </a:r>
                    <a:r>
                      <a:rPr kumimoji="0" lang="en-US" altLang="zh-TW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Arial"/>
                        <a:cs typeface="Arial"/>
                        <a:sym typeface="Arial"/>
                      </a:rPr>
                      <a:t>1</a:t>
                    </a:r>
                    <a:r>
                      <a:rPr kumimoji="0" lang="zh-TW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Arial"/>
                        <a:cs typeface="Arial"/>
                        <a:sym typeface="Arial"/>
                      </a:rPr>
                      <a:t>位）</a:t>
                    </a: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6" name="Google Shape;216;p8"/>
                  <p:cNvSpPr txBox="1"/>
                  <p:nvPr/>
                </p:nvSpPr>
                <p:spPr>
                  <a:xfrm>
                    <a:off x="7426487" y="4945433"/>
                    <a:ext cx="11079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3F3F3F"/>
                      </a:buClr>
                      <a:buSzPts val="1800"/>
                      <a:buFont typeface="Arial"/>
                      <a:buNone/>
                      <a:tabLst/>
                      <a:defRPr/>
                    </a:pPr>
                    <a:r>
                      <a:rPr kumimoji="0" lang="zh-TW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Arial"/>
                        <a:ea typeface="Arial"/>
                        <a:cs typeface="Arial"/>
                        <a:sym typeface="Arial"/>
                      </a:rPr>
                      <a:t>作業中心</a:t>
                    </a: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17" name="Google Shape;217;p8"/>
                <p:cNvGrpSpPr/>
                <p:nvPr/>
              </p:nvGrpSpPr>
              <p:grpSpPr>
                <a:xfrm>
                  <a:off x="1094715" y="1143000"/>
                  <a:ext cx="6023299" cy="3613634"/>
                  <a:chOff x="1094715" y="1143000"/>
                  <a:chExt cx="6023299" cy="3613634"/>
                </a:xfrm>
              </p:grpSpPr>
              <p:sp>
                <p:nvSpPr>
                  <p:cNvPr id="218" name="Google Shape;218;p8"/>
                  <p:cNvSpPr/>
                  <p:nvPr/>
                </p:nvSpPr>
                <p:spPr>
                  <a:xfrm>
                    <a:off x="1126612" y="4387334"/>
                    <a:ext cx="11079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  <a:tabLst/>
                      <a:defRPr/>
                    </a:pPr>
                    <a:r>
                      <a:rPr kumimoji="0" lang="zh-TW" altLang="en-US" sz="1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Arial"/>
                        <a:cs typeface="Arial"/>
                        <a:sym typeface="Arial"/>
                      </a:rPr>
                      <a:t>第二階層</a:t>
                    </a:r>
                    <a:endParaRPr kumimoji="0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19" name="Google Shape;219;p8"/>
                  <p:cNvGrpSpPr/>
                  <p:nvPr/>
                </p:nvGrpSpPr>
                <p:grpSpPr>
                  <a:xfrm>
                    <a:off x="1094715" y="1143000"/>
                    <a:ext cx="6023299" cy="3114675"/>
                    <a:chOff x="1094715" y="1143000"/>
                    <a:chExt cx="6023299" cy="3114675"/>
                  </a:xfrm>
                </p:grpSpPr>
                <p:grpSp>
                  <p:nvGrpSpPr>
                    <p:cNvPr id="220" name="Google Shape;220;p8"/>
                    <p:cNvGrpSpPr/>
                    <p:nvPr/>
                  </p:nvGrpSpPr>
                  <p:grpSpPr>
                    <a:xfrm>
                      <a:off x="3727414" y="2600475"/>
                      <a:ext cx="3390600" cy="1657200"/>
                      <a:chOff x="8001712" y="2600475"/>
                      <a:chExt cx="3390600" cy="1657200"/>
                    </a:xfrm>
                  </p:grpSpPr>
                  <p:cxnSp>
                    <p:nvCxnSpPr>
                      <p:cNvPr id="221" name="Google Shape;221;p8"/>
                      <p:cNvCxnSpPr>
                        <a:stCxn id="222" idx="2"/>
                        <a:endCxn id="215" idx="0"/>
                      </p:cNvCxnSpPr>
                      <p:nvPr/>
                    </p:nvCxnSpPr>
                    <p:spPr>
                      <a:xfrm rot="5400000">
                        <a:off x="8031412" y="2570775"/>
                        <a:ext cx="1657200" cy="1716600"/>
                      </a:xfrm>
                      <a:prstGeom prst="bentConnector3">
                        <a:avLst>
                          <a:gd name="adj1" fmla="val 50000"/>
                        </a:avLst>
                      </a:prstGeom>
                      <a:noFill/>
                      <a:ln w="28575" cap="flat" cmpd="sng">
                        <a:solidFill>
                          <a:schemeClr val="accen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223" name="Google Shape;223;p8"/>
                      <p:cNvCxnSpPr>
                        <a:stCxn id="222" idx="2"/>
                        <a:endCxn id="224" idx="0"/>
                      </p:cNvCxnSpPr>
                      <p:nvPr/>
                    </p:nvCxnSpPr>
                    <p:spPr>
                      <a:xfrm rot="-5400000" flipH="1">
                        <a:off x="9726712" y="2592075"/>
                        <a:ext cx="1657200" cy="1674000"/>
                      </a:xfrm>
                      <a:prstGeom prst="bentConnector3">
                        <a:avLst>
                          <a:gd name="adj1" fmla="val 50000"/>
                        </a:avLst>
                      </a:prstGeom>
                      <a:noFill/>
                      <a:ln w="28575" cap="flat" cmpd="sng">
                        <a:solidFill>
                          <a:schemeClr val="accen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</p:grpSp>
                <p:grpSp>
                  <p:nvGrpSpPr>
                    <p:cNvPr id="225" name="Google Shape;225;p8"/>
                    <p:cNvGrpSpPr/>
                    <p:nvPr/>
                  </p:nvGrpSpPr>
                  <p:grpSpPr>
                    <a:xfrm>
                      <a:off x="1094715" y="1143000"/>
                      <a:ext cx="5806222" cy="1457475"/>
                      <a:chOff x="1094715" y="1143000"/>
                      <a:chExt cx="5806222" cy="1457475"/>
                    </a:xfrm>
                  </p:grpSpPr>
                  <p:sp>
                    <p:nvSpPr>
                      <p:cNvPr id="226" name="Google Shape;226;p8"/>
                      <p:cNvSpPr/>
                      <p:nvPr/>
                    </p:nvSpPr>
                    <p:spPr>
                      <a:xfrm>
                        <a:off x="1094715" y="2101334"/>
                        <a:ext cx="1107900" cy="36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t" anchorCtr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  <a:tabLst/>
                          <a:defRPr/>
                        </a:pPr>
                        <a:r>
                          <a:rPr kumimoji="0" lang="zh-TW" altLang="en-US" sz="18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第一階層</a:t>
                        </a:r>
                        <a:endParaRPr kumimoji="0" sz="1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grpSp>
                    <p:nvGrpSpPr>
                      <p:cNvPr id="227" name="Google Shape;227;p8"/>
                      <p:cNvGrpSpPr/>
                      <p:nvPr/>
                    </p:nvGrpSpPr>
                    <p:grpSpPr>
                      <a:xfrm>
                        <a:off x="2425995" y="1143000"/>
                        <a:ext cx="4474942" cy="1457475"/>
                        <a:chOff x="2425995" y="1143000"/>
                        <a:chExt cx="4474942" cy="1457475"/>
                      </a:xfrm>
                    </p:grpSpPr>
                    <p:grpSp>
                      <p:nvGrpSpPr>
                        <p:cNvPr id="228" name="Google Shape;228;p8"/>
                        <p:cNvGrpSpPr/>
                        <p:nvPr/>
                      </p:nvGrpSpPr>
                      <p:grpSpPr>
                        <a:xfrm>
                          <a:off x="3883537" y="1143000"/>
                          <a:ext cx="3017400" cy="1457475"/>
                          <a:chOff x="3883537" y="1143000"/>
                          <a:chExt cx="3017400" cy="1457475"/>
                        </a:xfrm>
                      </p:grpSpPr>
                      <p:sp>
                        <p:nvSpPr>
                          <p:cNvPr id="222" name="Google Shape;222;p8"/>
                          <p:cNvSpPr/>
                          <p:nvPr/>
                        </p:nvSpPr>
                        <p:spPr>
                          <a:xfrm>
                            <a:off x="4222864" y="1971675"/>
                            <a:ext cx="2442300" cy="628800"/>
                          </a:xfrm>
                          <a:prstGeom prst="rect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45700" rIns="91425" bIns="45700" anchor="ctr" anchorCtr="0">
                            <a:normAutofit/>
                          </a:bodyPr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>
                                <a:srgbClr val="FFFFFF"/>
                              </a:buClr>
                              <a:buSzPts val="2000"/>
                              <a:buFont typeface="Arial"/>
                              <a:buNone/>
                              <a:tabLst/>
                              <a:defRPr/>
                            </a:pPr>
                            <a:r>
                              <a:rPr kumimoji="0" lang="zh-TW" altLang="en-US" sz="20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Arial"/>
                                <a:ea typeface="Arial"/>
                                <a:cs typeface="Arial"/>
                                <a:sym typeface="Arial"/>
                              </a:rPr>
                              <a:t>副總經理室</a:t>
                            </a:r>
                            <a:endParaRPr kumimoji="0" sz="20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endParaRPr>
                          </a:p>
                        </p:txBody>
                      </p:sp>
                      <p:sp>
                        <p:nvSpPr>
                          <p:cNvPr id="229" name="Google Shape;229;p8"/>
                          <p:cNvSpPr/>
                          <p:nvPr/>
                        </p:nvSpPr>
                        <p:spPr>
                          <a:xfrm>
                            <a:off x="3883537" y="1143000"/>
                            <a:ext cx="3017400" cy="743100"/>
                          </a:xfrm>
                          <a:prstGeom prst="roundRect">
                            <a:avLst>
                              <a:gd name="adj" fmla="val 16667"/>
                            </a:avLst>
                          </a:prstGeom>
                          <a:solidFill>
                            <a:schemeClr val="lt1"/>
                          </a:solidFill>
                          <a:ln w="38100" cap="flat" cmpd="sng">
                            <a:solidFill>
                              <a:schemeClr val="accent1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45700" rIns="91425" bIns="45700" anchor="ctr" anchorCtr="0">
                            <a:noAutofit/>
                          </a:bodyPr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>
                                <a:srgbClr val="000000"/>
                              </a:buClr>
                              <a:buSzPts val="1800"/>
                              <a:buFont typeface="Arial"/>
                              <a:buNone/>
                              <a:tabLst/>
                              <a:defRPr/>
                            </a:pPr>
                            <a:r>
                              <a:rPr kumimoji="0" lang="en-US" altLang="zh-TW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/>
                                <a:ea typeface="Arial"/>
                                <a:cs typeface="Arial"/>
                                <a:sym typeface="Arial"/>
                              </a:rPr>
                              <a:t>BU</a:t>
                            </a:r>
                            <a:r>
                              <a:rPr kumimoji="0" lang="zh-TW" alt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/>
                                <a:ea typeface="Arial"/>
                                <a:cs typeface="Arial"/>
                                <a:sym typeface="Arial"/>
                              </a:rPr>
                              <a:t>組織架構</a:t>
                            </a:r>
                            <a:endParaRPr kumimoji="0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endParaRPr>
                          </a:p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>
                                <a:srgbClr val="000000"/>
                              </a:buClr>
                              <a:buSzPts val="1800"/>
                              <a:buFont typeface="Arial"/>
                              <a:buNone/>
                              <a:tabLst/>
                              <a:defRPr/>
                            </a:pPr>
                            <a:r>
                              <a:rPr kumimoji="0" lang="zh-TW" alt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Arial"/>
                                <a:ea typeface="Arial"/>
                                <a:cs typeface="Arial"/>
                                <a:sym typeface="Arial"/>
                              </a:rPr>
                              <a:t>（長益設計股份有限公司）</a:t>
                            </a:r>
                            <a:endParaRPr kumimoji="0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endParaRPr>
                          </a:p>
                        </p:txBody>
                      </p:sp>
                    </p:grpSp>
                    <p:sp>
                      <p:nvSpPr>
                        <p:cNvPr id="230" name="Google Shape;230;p8"/>
                        <p:cNvSpPr txBox="1"/>
                        <p:nvPr/>
                      </p:nvSpPr>
                      <p:spPr>
                        <a:xfrm>
                          <a:off x="2425995" y="2087933"/>
                          <a:ext cx="1569600" cy="369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spcFirstLastPara="1" wrap="square" lIns="91425" tIns="45700" rIns="91425" bIns="45700" anchor="ctr" anchorCtr="0">
                          <a:sp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3F3F3F"/>
                            </a:buClr>
                            <a:buSzPts val="18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zh-TW" alt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3F3F3F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管理作業中心</a:t>
                          </a:r>
                          <a:endParaRPr kumimoji="0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  <p:sp>
          <p:nvSpPr>
            <p:cNvPr id="224" name="Google Shape;224;p8"/>
            <p:cNvSpPr/>
            <p:nvPr/>
          </p:nvSpPr>
          <p:spPr>
            <a:xfrm>
              <a:off x="6507367" y="4257675"/>
              <a:ext cx="1221000" cy="62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設計部門</a:t>
              </a: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（</a:t>
              </a:r>
              <a:r>
                <a:rPr kumimoji="0" lang="en-US" altLang="zh-TW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</a:t>
              </a:r>
              <a:r>
                <a: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位）</a:t>
              </a: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87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6" name="Google Shape;236;p9"/>
          <p:cNvGraphicFramePr/>
          <p:nvPr/>
        </p:nvGraphicFramePr>
        <p:xfrm>
          <a:off x="1036350" y="2259230"/>
          <a:ext cx="10344175" cy="25355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8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1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8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0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事業單位</a:t>
                      </a:r>
                      <a:endParaRPr sz="1800" u="none" strike="noStrike" cap="none"/>
                    </a:p>
                  </a:txBody>
                  <a:tcPr marL="6350" marR="6350" marT="6350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作業中心代碼1</a:t>
                      </a:r>
                      <a:endParaRPr sz="1800" u="none" strike="noStrike" cap="none"/>
                    </a:p>
                  </a:txBody>
                  <a:tcPr marL="6350" marR="6350" marT="6350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作業中心-第一階</a:t>
                      </a:r>
                      <a:endParaRPr sz="1800" u="none" strike="noStrike" cap="none"/>
                    </a:p>
                  </a:txBody>
                  <a:tcPr marL="6350" marR="6350" marT="6350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作業中心代碼2</a:t>
                      </a:r>
                      <a:endParaRPr sz="1800" u="none" strike="noStrike" cap="none"/>
                    </a:p>
                  </a:txBody>
                  <a:tcPr marL="6350" marR="6350" marT="6350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FFFFFF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作業中心-第二階</a:t>
                      </a:r>
                      <a:endParaRPr sz="1800" u="none" strike="noStrike" cap="none"/>
                    </a:p>
                  </a:txBody>
                  <a:tcPr marL="6350" marR="6350" marT="6350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7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000000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ShingJong</a:t>
                      </a:r>
                      <a:endParaRPr sz="1800" u="none" strike="noStrike" cap="none"/>
                    </a:p>
                  </a:txBody>
                  <a:tcPr marL="6350" marR="6350" marT="6350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000000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A01</a:t>
                      </a:r>
                      <a:endParaRPr sz="1800" u="none" strike="noStrike" cap="none"/>
                    </a:p>
                  </a:txBody>
                  <a:tcPr marL="6350" marR="6350" marT="6350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000000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副總經理室</a:t>
                      </a:r>
                      <a:endParaRPr sz="1800" u="none" strike="noStrike" cap="none"/>
                    </a:p>
                  </a:txBody>
                  <a:tcPr marL="6350" marR="6350" marT="6350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6350" marR="6350" marT="6350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6350" marR="6350" marT="6350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000000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ShingJong</a:t>
                      </a:r>
                      <a:endParaRPr sz="1800" u="none" strike="noStrike" cap="none"/>
                    </a:p>
                  </a:txBody>
                  <a:tcPr marL="6350" marR="6350" marT="6350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6350" marR="6350" marT="6350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6350" marR="6350" marT="6350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000000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A0101</a:t>
                      </a:r>
                      <a:endParaRPr sz="1800" u="none" strike="noStrike" cap="none"/>
                    </a:p>
                  </a:txBody>
                  <a:tcPr marL="6350" marR="6350" marT="6350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000000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業務部</a:t>
                      </a:r>
                      <a:endParaRPr sz="1800" u="none" strike="noStrike" cap="none"/>
                    </a:p>
                  </a:txBody>
                  <a:tcPr marL="6350" marR="6350" marT="6350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000000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ShingJong</a:t>
                      </a:r>
                      <a:endParaRPr sz="1800" u="none" strike="noStrike" cap="none"/>
                    </a:p>
                  </a:txBody>
                  <a:tcPr marL="6350" marR="6350" marT="6350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6350" marR="6350" marT="6350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6350" marR="6350" marT="6350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000000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A0102</a:t>
                      </a:r>
                      <a:endParaRPr sz="1800" u="none" strike="noStrike" cap="none"/>
                    </a:p>
                  </a:txBody>
                  <a:tcPr marL="6350" marR="6350" marT="6350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b="0" i="0" u="none" strike="noStrike" cap="none">
                          <a:solidFill>
                            <a:srgbClr val="000000"/>
                          </a:solidFill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設計部</a:t>
                      </a:r>
                      <a:endParaRPr sz="1800" u="none" strike="noStrike" cap="none"/>
                    </a:p>
                  </a:txBody>
                  <a:tcPr marL="6350" marR="6350" marT="6350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7" name="Google Shape;237;p9"/>
          <p:cNvSpPr/>
          <p:nvPr/>
        </p:nvSpPr>
        <p:spPr>
          <a:xfrm>
            <a:off x="3032125" y="21463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8" name="Google Shape;238;p9"/>
          <p:cNvGrpSpPr/>
          <p:nvPr/>
        </p:nvGrpSpPr>
        <p:grpSpPr>
          <a:xfrm>
            <a:off x="1223783" y="440756"/>
            <a:ext cx="572631" cy="572631"/>
            <a:chOff x="5861381" y="710466"/>
            <a:chExt cx="572631" cy="572631"/>
          </a:xfrm>
        </p:grpSpPr>
        <p:sp>
          <p:nvSpPr>
            <p:cNvPr id="239" name="Google Shape;239;p9"/>
            <p:cNvSpPr/>
            <p:nvPr/>
          </p:nvSpPr>
          <p:spPr>
            <a:xfrm>
              <a:off x="5861381" y="710466"/>
              <a:ext cx="572631" cy="572631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6016017" y="865112"/>
              <a:ext cx="263359" cy="2633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9"/>
          <p:cNvSpPr txBox="1"/>
          <p:nvPr/>
        </p:nvSpPr>
        <p:spPr>
          <a:xfrm>
            <a:off x="1921383" y="392365"/>
            <a:ext cx="8530422" cy="66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zh-TW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模組一</a:t>
            </a:r>
            <a:r>
              <a:rPr kumimoji="0" lang="en-US" altLang="zh-TW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kumimoji="0" lang="zh-TW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設計作業中心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42" name="Google Shape;242;p9"/>
          <p:cNvCxnSpPr>
            <a:endCxn id="241" idx="2"/>
          </p:cNvCxnSpPr>
          <p:nvPr/>
        </p:nvCxnSpPr>
        <p:spPr>
          <a:xfrm>
            <a:off x="2024694" y="1030879"/>
            <a:ext cx="4161900" cy="30900"/>
          </a:xfrm>
          <a:prstGeom prst="straightConnector1">
            <a:avLst/>
          </a:prstGeom>
          <a:noFill/>
          <a:ln w="28575" cap="flat" cmpd="sng">
            <a:solidFill>
              <a:srgbClr val="01010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4180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git - Multi 1 - Bright">
  <a:themeElements>
    <a:clrScheme name="Custom 110">
      <a:dk1>
        <a:srgbClr val="000000"/>
      </a:dk1>
      <a:lt1>
        <a:srgbClr val="FFFFFF"/>
      </a:lt1>
      <a:dk2>
        <a:srgbClr val="6491C8"/>
      </a:dk2>
      <a:lt2>
        <a:srgbClr val="7D8287"/>
      </a:lt2>
      <a:accent1>
        <a:srgbClr val="F27179"/>
      </a:accent1>
      <a:accent2>
        <a:srgbClr val="3CBEB4"/>
      </a:accent2>
      <a:accent3>
        <a:srgbClr val="96C83C"/>
      </a:accent3>
      <a:accent4>
        <a:srgbClr val="FFCB97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千图网海量PPT模板www.58pic.com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96A7F"/>
      </a:accent1>
      <a:accent2>
        <a:srgbClr val="BBDCDF"/>
      </a:accent2>
      <a:accent3>
        <a:srgbClr val="EADBC0"/>
      </a:accent3>
      <a:accent4>
        <a:srgbClr val="396A7F"/>
      </a:accent4>
      <a:accent5>
        <a:srgbClr val="BBDCDF"/>
      </a:accent5>
      <a:accent6>
        <a:srgbClr val="EADBC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9000</TotalTime>
  <Words>7712</Words>
  <Application>Microsoft Office PowerPoint</Application>
  <PresentationFormat>寬螢幕</PresentationFormat>
  <Paragraphs>2430</Paragraphs>
  <Slides>48</Slides>
  <Notes>48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48</vt:i4>
      </vt:variant>
    </vt:vector>
  </HeadingPairs>
  <TitlesOfParts>
    <vt:vector size="62" baseType="lpstr">
      <vt:lpstr>微軟正黑體</vt:lpstr>
      <vt:lpstr>細明體</vt:lpstr>
      <vt:lpstr>微軟正黑體</vt:lpstr>
      <vt:lpstr>新細明體</vt:lpstr>
      <vt:lpstr>Arial</vt:lpstr>
      <vt:lpstr>Tahoma</vt:lpstr>
      <vt:lpstr>Microsoft YaHei</vt:lpstr>
      <vt:lpstr>PMingLiu</vt:lpstr>
      <vt:lpstr>Montserrat</vt:lpstr>
      <vt:lpstr>Noto Sans Symbols</vt:lpstr>
      <vt:lpstr>Calibri</vt:lpstr>
      <vt:lpstr>Times New Roman</vt:lpstr>
      <vt:lpstr>Digit - Multi 1 - Bright</vt:lpstr>
      <vt:lpstr>千图网海量PPT模板www.58pic.com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榮真 蔡</cp:lastModifiedBy>
  <cp:revision>138</cp:revision>
  <dcterms:created xsi:type="dcterms:W3CDTF">2015-09-24T05:44:04Z</dcterms:created>
  <dcterms:modified xsi:type="dcterms:W3CDTF">2022-06-16T10:12:08Z</dcterms:modified>
</cp:coreProperties>
</file>